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335" r:id="rId46"/>
    <p:sldId id="336" r:id="rId47"/>
    <p:sldId id="337" r:id="rId48"/>
    <p:sldId id="338" r:id="rId49"/>
    <p:sldId id="339" r:id="rId50"/>
    <p:sldId id="340" r:id="rId51"/>
    <p:sldId id="341" r:id="rId52"/>
    <p:sldId id="342" r:id="rId5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3BA"/>
    <a:srgbClr val="7CBEE0"/>
    <a:srgbClr val="82A3B6"/>
    <a:srgbClr val="7EC3C6"/>
    <a:srgbClr val="C8C8C8"/>
    <a:srgbClr val="F0F0F0"/>
    <a:srgbClr val="75C2F6"/>
    <a:srgbClr val="1A9FE2"/>
    <a:srgbClr val="448EF6"/>
    <a:srgbClr val="45A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37" autoAdjust="0"/>
    <p:restoredTop sz="80080" autoAdjust="0"/>
  </p:normalViewPr>
  <p:slideViewPr>
    <p:cSldViewPr snapToGrid="0" showGuides="1">
      <p:cViewPr>
        <p:scale>
          <a:sx n="90" d="100"/>
          <a:sy n="90" d="100"/>
        </p:scale>
        <p:origin x="616" y="20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4" Type="http://schemas.openxmlformats.org/officeDocument/2006/relationships/presProps" Target="presProps.xml"/><Relationship Id="rId3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7" Type="http://schemas.openxmlformats.org/officeDocument/2006/relationships/tableStyles" Target="tableStyles.xml"/><Relationship Id="rId36" Type="http://schemas.openxmlformats.org/officeDocument/2006/relationships/theme" Target="theme/theme1.xml"/><Relationship Id="rId35" Type="http://schemas.openxmlformats.org/officeDocument/2006/relationships/viewProps" Target="viewProps.xml"/><Relationship Id="rId38" Type="http://schemas.openxmlformats.org/officeDocument/2006/relationships/slide" Target="slides/slide1.xml"/><Relationship Id="rId39" Type="http://schemas.openxmlformats.org/officeDocument/2006/relationships/slide" Target="slides/slide2.xml"/><Relationship Id="rId40" Type="http://schemas.openxmlformats.org/officeDocument/2006/relationships/slide" Target="slides/slide3.xml"/><Relationship Id="rId41" Type="http://schemas.openxmlformats.org/officeDocument/2006/relationships/slide" Target="slides/slide4.xml"/><Relationship Id="rId42" Type="http://schemas.openxmlformats.org/officeDocument/2006/relationships/slide" Target="slides/slide5.xml"/><Relationship Id="rId43" Type="http://schemas.openxmlformats.org/officeDocument/2006/relationships/slide" Target="slides/slide6.xml"/><Relationship Id="rId44" Type="http://schemas.openxmlformats.org/officeDocument/2006/relationships/slide" Target="slides/slide7.xml"/><Relationship Id="rId45" Type="http://schemas.openxmlformats.org/officeDocument/2006/relationships/slide" Target="slides/slide8.xml"/><Relationship Id="rId46" Type="http://schemas.openxmlformats.org/officeDocument/2006/relationships/slide" Target="slides/slide9.xml"/><Relationship Id="rId47" Type="http://schemas.openxmlformats.org/officeDocument/2006/relationships/slide" Target="slides/slide10.xml"/><Relationship Id="rId48" Type="http://schemas.openxmlformats.org/officeDocument/2006/relationships/slide" Target="slides/slide11.xml"/><Relationship Id="rId49" Type="http://schemas.openxmlformats.org/officeDocument/2006/relationships/slide" Target="slides/slide12.xml"/><Relationship Id="rId50" Type="http://schemas.openxmlformats.org/officeDocument/2006/relationships/slide" Target="slides/slide13.xml"/><Relationship Id="rId51" Type="http://schemas.openxmlformats.org/officeDocument/2006/relationships/slide" Target="slides/slide14.xml"/><Relationship Id="rId52" Type="http://schemas.openxmlformats.org/officeDocument/2006/relationships/slide" Target="slides/slide15.xml"/><Relationship Id="rId53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1342B-26E9-48BD-9796-9756E2A7FD0B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512E6-6BBC-4F0D-B688-B830A4389B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658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/>
              <a:t>Opening slide introducing the 2017 paper proposing the Transformer architecture.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350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Cover FFN and positional encoding roles.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31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Introduce training and performance outcomes.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878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Summarize core training techniques.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65019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Present main outcomes and insights from ablation studies.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31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Final section intro.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878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Summarize impact and forward-looking perspectives.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837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page for the presentation.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880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Overview of the five-part structure.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6110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Introduce historical models and motivation for self-attention.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878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Summarizes historical pain points leading to Transformer design.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7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Transition to model description.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878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High-level structural view of the Transformer model.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6501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Explain each stack clearly.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31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Shift to deep dive on attention.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878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Describe the three key uses of attention within the Transformer.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512E6-6BBC-4F0D-B688-B830A4389B41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886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PPT模板网  www.51pptmoban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DFDB5D7-7E19-4974-B6C8-9B42C3682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50795-5BDE-4FB8-8FBE-5CFAD98EE4C5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B58E3CB-940F-49C2-99AA-7D77076F2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F320F81-BEE6-4179-91EE-593F63C1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7DD8-6142-47C6-A144-06CB9D23CFB8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6DC5BA1D-B28C-4AA9-9628-4A8F1ED1CBE3}"/>
              </a:ext>
            </a:extLst>
          </p:cNvPr>
          <p:cNvGrpSpPr/>
          <p:nvPr userDrawn="1"/>
        </p:nvGrpSpPr>
        <p:grpSpPr>
          <a:xfrm>
            <a:off x="-457200" y="-424901"/>
            <a:ext cx="13282537" cy="7952185"/>
            <a:chOff x="-457200" y="-424901"/>
            <a:chExt cx="13282537" cy="7952185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190D7AEB-22C4-419C-BA8A-4DD588DB6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7998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4FCC4B1B-95D6-4A50-AC6D-A1A50E080E1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E7B3503E-2C7F-45BB-AFBD-628F9678EE82}"/>
                </a:ext>
              </a:extLst>
            </p:cNvPr>
            <p:cNvGrpSpPr/>
            <p:nvPr/>
          </p:nvGrpSpPr>
          <p:grpSpPr>
            <a:xfrm>
              <a:off x="9997492" y="1"/>
              <a:ext cx="2194507" cy="1892299"/>
              <a:chOff x="5875814" y="1"/>
              <a:chExt cx="6316186" cy="5446376"/>
            </a:xfrm>
          </p:grpSpPr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54478B01-4B55-45AB-A288-082864DD7B09}"/>
                  </a:ext>
                </a:extLst>
              </p:cNvPr>
              <p:cNvSpPr/>
              <p:nvPr/>
            </p:nvSpPr>
            <p:spPr>
              <a:xfrm>
                <a:off x="7905615" y="1"/>
                <a:ext cx="4286385" cy="3081976"/>
              </a:xfrm>
              <a:custGeom>
                <a:avLst/>
                <a:gdLst>
                  <a:gd name="connsiteX0" fmla="*/ 1597152 w 1597152"/>
                  <a:gd name="connsiteY0" fmla="*/ 0 h 1306067"/>
                  <a:gd name="connsiteX1" fmla="*/ 1597152 w 1597152"/>
                  <a:gd name="connsiteY1" fmla="*/ 1152144 h 1306067"/>
                  <a:gd name="connsiteX2" fmla="*/ 1528572 w 1597152"/>
                  <a:gd name="connsiteY2" fmla="*/ 1190244 h 1306067"/>
                  <a:gd name="connsiteX3" fmla="*/ 1331976 w 1597152"/>
                  <a:gd name="connsiteY3" fmla="*/ 1258824 h 1306067"/>
                  <a:gd name="connsiteX4" fmla="*/ 1117092 w 1597152"/>
                  <a:gd name="connsiteY4" fmla="*/ 1290828 h 1306067"/>
                  <a:gd name="connsiteX5" fmla="*/ 1013460 w 1597152"/>
                  <a:gd name="connsiteY5" fmla="*/ 1303020 h 1306067"/>
                  <a:gd name="connsiteX6" fmla="*/ 955548 w 1597152"/>
                  <a:gd name="connsiteY6" fmla="*/ 1306068 h 1306067"/>
                  <a:gd name="connsiteX7" fmla="*/ 862584 w 1597152"/>
                  <a:gd name="connsiteY7" fmla="*/ 1306068 h 1306067"/>
                  <a:gd name="connsiteX8" fmla="*/ 678180 w 1597152"/>
                  <a:gd name="connsiteY8" fmla="*/ 1277112 h 1306067"/>
                  <a:gd name="connsiteX9" fmla="*/ 495300 w 1597152"/>
                  <a:gd name="connsiteY9" fmla="*/ 1191768 h 1306067"/>
                  <a:gd name="connsiteX10" fmla="*/ 399288 w 1597152"/>
                  <a:gd name="connsiteY10" fmla="*/ 1106424 h 1306067"/>
                  <a:gd name="connsiteX11" fmla="*/ 315468 w 1597152"/>
                  <a:gd name="connsiteY11" fmla="*/ 1008888 h 1306067"/>
                  <a:gd name="connsiteX12" fmla="*/ 150876 w 1597152"/>
                  <a:gd name="connsiteY12" fmla="*/ 829056 h 1306067"/>
                  <a:gd name="connsiteX13" fmla="*/ 25908 w 1597152"/>
                  <a:gd name="connsiteY13" fmla="*/ 655320 h 1306067"/>
                  <a:gd name="connsiteX14" fmla="*/ 0 w 1597152"/>
                  <a:gd name="connsiteY14" fmla="*/ 413004 h 1306067"/>
                  <a:gd name="connsiteX15" fmla="*/ 0 w 1597152"/>
                  <a:gd name="connsiteY15" fmla="*/ 246888 h 1306067"/>
                  <a:gd name="connsiteX16" fmla="*/ 45720 w 1597152"/>
                  <a:gd name="connsiteY16" fmla="*/ 0 h 1306067"/>
                  <a:gd name="connsiteX17" fmla="*/ 1597152 w 1597152"/>
                  <a:gd name="connsiteY17" fmla="*/ 0 h 1306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597152" h="1306067">
                    <a:moveTo>
                      <a:pt x="1597152" y="0"/>
                    </a:moveTo>
                    <a:lnTo>
                      <a:pt x="1597152" y="1152144"/>
                    </a:lnTo>
                    <a:cubicBezTo>
                      <a:pt x="1574292" y="1167384"/>
                      <a:pt x="1549908" y="1178052"/>
                      <a:pt x="1528572" y="1190244"/>
                    </a:cubicBezTo>
                    <a:cubicBezTo>
                      <a:pt x="1461516" y="1223772"/>
                      <a:pt x="1397508" y="1248156"/>
                      <a:pt x="1331976" y="1258824"/>
                    </a:cubicBezTo>
                    <a:cubicBezTo>
                      <a:pt x="1260348" y="1271016"/>
                      <a:pt x="1188721" y="1281684"/>
                      <a:pt x="1117092" y="1290828"/>
                    </a:cubicBezTo>
                    <a:cubicBezTo>
                      <a:pt x="1083564" y="1295400"/>
                      <a:pt x="1048512" y="1299972"/>
                      <a:pt x="1013460" y="1303020"/>
                    </a:cubicBezTo>
                    <a:cubicBezTo>
                      <a:pt x="979932" y="1304544"/>
                      <a:pt x="960120" y="1306068"/>
                      <a:pt x="955548" y="1306068"/>
                    </a:cubicBezTo>
                    <a:lnTo>
                      <a:pt x="862584" y="1306068"/>
                    </a:lnTo>
                    <a:cubicBezTo>
                      <a:pt x="801624" y="1298448"/>
                      <a:pt x="737616" y="1293876"/>
                      <a:pt x="678180" y="1277112"/>
                    </a:cubicBezTo>
                    <a:cubicBezTo>
                      <a:pt x="618744" y="1260348"/>
                      <a:pt x="550164" y="1231392"/>
                      <a:pt x="495300" y="1191768"/>
                    </a:cubicBezTo>
                    <a:cubicBezTo>
                      <a:pt x="469392" y="1173480"/>
                      <a:pt x="429768" y="1143000"/>
                      <a:pt x="399288" y="1106424"/>
                    </a:cubicBezTo>
                    <a:cubicBezTo>
                      <a:pt x="370332" y="1074420"/>
                      <a:pt x="342900" y="1040892"/>
                      <a:pt x="315468" y="1008888"/>
                    </a:cubicBezTo>
                    <a:cubicBezTo>
                      <a:pt x="257556" y="941832"/>
                      <a:pt x="208788" y="890016"/>
                      <a:pt x="150876" y="829056"/>
                    </a:cubicBezTo>
                    <a:cubicBezTo>
                      <a:pt x="99060" y="777240"/>
                      <a:pt x="35052" y="713232"/>
                      <a:pt x="25908" y="655320"/>
                    </a:cubicBezTo>
                    <a:cubicBezTo>
                      <a:pt x="21336" y="630936"/>
                      <a:pt x="0" y="440436"/>
                      <a:pt x="0" y="413004"/>
                    </a:cubicBezTo>
                    <a:lnTo>
                      <a:pt x="0" y="246888"/>
                    </a:lnTo>
                    <a:cubicBezTo>
                      <a:pt x="6096" y="164592"/>
                      <a:pt x="16764" y="82296"/>
                      <a:pt x="45720" y="0"/>
                    </a:cubicBezTo>
                    <a:lnTo>
                      <a:pt x="1597152" y="0"/>
                    </a:lnTo>
                    <a:close/>
                  </a:path>
                </a:pathLst>
              </a:custGeom>
              <a:solidFill>
                <a:srgbClr val="C8C8C8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32727ADB-639A-4531-A1F5-250FBF615C2B}"/>
                  </a:ext>
                </a:extLst>
              </p:cNvPr>
              <p:cNvSpPr/>
              <p:nvPr/>
            </p:nvSpPr>
            <p:spPr>
              <a:xfrm>
                <a:off x="5875814" y="1"/>
                <a:ext cx="6316186" cy="5446376"/>
              </a:xfrm>
              <a:custGeom>
                <a:avLst/>
                <a:gdLst>
                  <a:gd name="connsiteX0" fmla="*/ 818388 w 2368296"/>
                  <a:gd name="connsiteY0" fmla="*/ 0 h 2322576"/>
                  <a:gd name="connsiteX1" fmla="*/ 794004 w 2368296"/>
                  <a:gd name="connsiteY1" fmla="*/ 83820 h 2322576"/>
                  <a:gd name="connsiteX2" fmla="*/ 784860 w 2368296"/>
                  <a:gd name="connsiteY2" fmla="*/ 135636 h 2322576"/>
                  <a:gd name="connsiteX3" fmla="*/ 772668 w 2368296"/>
                  <a:gd name="connsiteY3" fmla="*/ 234696 h 2322576"/>
                  <a:gd name="connsiteX4" fmla="*/ 772668 w 2368296"/>
                  <a:gd name="connsiteY4" fmla="*/ 423672 h 2322576"/>
                  <a:gd name="connsiteX5" fmla="*/ 794004 w 2368296"/>
                  <a:gd name="connsiteY5" fmla="*/ 630936 h 2322576"/>
                  <a:gd name="connsiteX6" fmla="*/ 795528 w 2368296"/>
                  <a:gd name="connsiteY6" fmla="*/ 637032 h 2322576"/>
                  <a:gd name="connsiteX7" fmla="*/ 912876 w 2368296"/>
                  <a:gd name="connsiteY7" fmla="*/ 818388 h 2322576"/>
                  <a:gd name="connsiteX8" fmla="*/ 1094232 w 2368296"/>
                  <a:gd name="connsiteY8" fmla="*/ 1014984 h 2322576"/>
                  <a:gd name="connsiteX9" fmla="*/ 1286256 w 2368296"/>
                  <a:gd name="connsiteY9" fmla="*/ 1203960 h 2322576"/>
                  <a:gd name="connsiteX10" fmla="*/ 1424940 w 2368296"/>
                  <a:gd name="connsiteY10" fmla="*/ 1267968 h 2322576"/>
                  <a:gd name="connsiteX11" fmla="*/ 1478280 w 2368296"/>
                  <a:gd name="connsiteY11" fmla="*/ 1283208 h 2322576"/>
                  <a:gd name="connsiteX12" fmla="*/ 1508760 w 2368296"/>
                  <a:gd name="connsiteY12" fmla="*/ 1289304 h 2322576"/>
                  <a:gd name="connsiteX13" fmla="*/ 1598677 w 2368296"/>
                  <a:gd name="connsiteY13" fmla="*/ 1303020 h 2322576"/>
                  <a:gd name="connsiteX14" fmla="*/ 1767840 w 2368296"/>
                  <a:gd name="connsiteY14" fmla="*/ 1303020 h 2322576"/>
                  <a:gd name="connsiteX15" fmla="*/ 2034540 w 2368296"/>
                  <a:gd name="connsiteY15" fmla="*/ 1267968 h 2322576"/>
                  <a:gd name="connsiteX16" fmla="*/ 2290572 w 2368296"/>
                  <a:gd name="connsiteY16" fmla="*/ 1193292 h 2322576"/>
                  <a:gd name="connsiteX17" fmla="*/ 2368296 w 2368296"/>
                  <a:gd name="connsiteY17" fmla="*/ 1150620 h 2322576"/>
                  <a:gd name="connsiteX18" fmla="*/ 2368296 w 2368296"/>
                  <a:gd name="connsiteY18" fmla="*/ 2193036 h 2322576"/>
                  <a:gd name="connsiteX19" fmla="*/ 2011680 w 2368296"/>
                  <a:gd name="connsiteY19" fmla="*/ 2322576 h 2322576"/>
                  <a:gd name="connsiteX20" fmla="*/ 1940052 w 2368296"/>
                  <a:gd name="connsiteY20" fmla="*/ 2322576 h 2322576"/>
                  <a:gd name="connsiteX21" fmla="*/ 1719072 w 2368296"/>
                  <a:gd name="connsiteY21" fmla="*/ 2272284 h 2322576"/>
                  <a:gd name="connsiteX22" fmla="*/ 1194816 w 2368296"/>
                  <a:gd name="connsiteY22" fmla="*/ 1923288 h 2322576"/>
                  <a:gd name="connsiteX23" fmla="*/ 1152144 w 2368296"/>
                  <a:gd name="connsiteY23" fmla="*/ 1883664 h 2322576"/>
                  <a:gd name="connsiteX24" fmla="*/ 1059180 w 2368296"/>
                  <a:gd name="connsiteY24" fmla="*/ 1801368 h 2322576"/>
                  <a:gd name="connsiteX25" fmla="*/ 826008 w 2368296"/>
                  <a:gd name="connsiteY25" fmla="*/ 1629156 h 2322576"/>
                  <a:gd name="connsiteX26" fmla="*/ 220980 w 2368296"/>
                  <a:gd name="connsiteY26" fmla="*/ 1127760 h 2322576"/>
                  <a:gd name="connsiteX27" fmla="*/ 35052 w 2368296"/>
                  <a:gd name="connsiteY27" fmla="*/ 784860 h 2322576"/>
                  <a:gd name="connsiteX28" fmla="*/ 6096 w 2368296"/>
                  <a:gd name="connsiteY28" fmla="*/ 630936 h 2322576"/>
                  <a:gd name="connsiteX29" fmla="*/ 0 w 2368296"/>
                  <a:gd name="connsiteY29" fmla="*/ 574548 h 2322576"/>
                  <a:gd name="connsiteX30" fmla="*/ 0 w 2368296"/>
                  <a:gd name="connsiteY30" fmla="*/ 466344 h 2322576"/>
                  <a:gd name="connsiteX31" fmla="*/ 9144 w 2368296"/>
                  <a:gd name="connsiteY31" fmla="*/ 379476 h 2322576"/>
                  <a:gd name="connsiteX32" fmla="*/ 21336 w 2368296"/>
                  <a:gd name="connsiteY32" fmla="*/ 315468 h 2322576"/>
                  <a:gd name="connsiteX33" fmla="*/ 150876 w 2368296"/>
                  <a:gd name="connsiteY33" fmla="*/ 0 h 2322576"/>
                  <a:gd name="connsiteX34" fmla="*/ 818388 w 2368296"/>
                  <a:gd name="connsiteY34" fmla="*/ 0 h 232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368296" h="2322576">
                    <a:moveTo>
                      <a:pt x="818388" y="0"/>
                    </a:moveTo>
                    <a:cubicBezTo>
                      <a:pt x="810768" y="27432"/>
                      <a:pt x="800100" y="54864"/>
                      <a:pt x="794004" y="83820"/>
                    </a:cubicBezTo>
                    <a:cubicBezTo>
                      <a:pt x="790956" y="99060"/>
                      <a:pt x="787908" y="118872"/>
                      <a:pt x="784860" y="135636"/>
                    </a:cubicBezTo>
                    <a:cubicBezTo>
                      <a:pt x="780288" y="167640"/>
                      <a:pt x="772668" y="230124"/>
                      <a:pt x="772668" y="234696"/>
                    </a:cubicBezTo>
                    <a:lnTo>
                      <a:pt x="772668" y="423672"/>
                    </a:lnTo>
                    <a:cubicBezTo>
                      <a:pt x="778765" y="493776"/>
                      <a:pt x="786384" y="562356"/>
                      <a:pt x="794004" y="630936"/>
                    </a:cubicBezTo>
                    <a:cubicBezTo>
                      <a:pt x="795528" y="632460"/>
                      <a:pt x="795528" y="635508"/>
                      <a:pt x="795528" y="637032"/>
                    </a:cubicBezTo>
                    <a:cubicBezTo>
                      <a:pt x="794004" y="694944"/>
                      <a:pt x="865632" y="769620"/>
                      <a:pt x="912876" y="818388"/>
                    </a:cubicBezTo>
                    <a:cubicBezTo>
                      <a:pt x="976884" y="883920"/>
                      <a:pt x="1034796" y="943356"/>
                      <a:pt x="1094232" y="1014984"/>
                    </a:cubicBezTo>
                    <a:cubicBezTo>
                      <a:pt x="1147572" y="1078992"/>
                      <a:pt x="1213104" y="1159764"/>
                      <a:pt x="1286256" y="1203960"/>
                    </a:cubicBezTo>
                    <a:cubicBezTo>
                      <a:pt x="1327404" y="1228344"/>
                      <a:pt x="1379220" y="1254252"/>
                      <a:pt x="1424940" y="1267968"/>
                    </a:cubicBezTo>
                    <a:cubicBezTo>
                      <a:pt x="1441704" y="1272540"/>
                      <a:pt x="1459992" y="1278636"/>
                      <a:pt x="1478280" y="1283208"/>
                    </a:cubicBezTo>
                    <a:cubicBezTo>
                      <a:pt x="1485900" y="1286256"/>
                      <a:pt x="1498092" y="1287780"/>
                      <a:pt x="1508760" y="1289304"/>
                    </a:cubicBezTo>
                    <a:cubicBezTo>
                      <a:pt x="1536192" y="1293876"/>
                      <a:pt x="1594104" y="1303020"/>
                      <a:pt x="1598677" y="1303020"/>
                    </a:cubicBezTo>
                    <a:lnTo>
                      <a:pt x="1767840" y="1303020"/>
                    </a:lnTo>
                    <a:cubicBezTo>
                      <a:pt x="1859280" y="1292352"/>
                      <a:pt x="1946148" y="1278636"/>
                      <a:pt x="2034540" y="1267968"/>
                    </a:cubicBezTo>
                    <a:cubicBezTo>
                      <a:pt x="2118360" y="1255776"/>
                      <a:pt x="2203704" y="1234440"/>
                      <a:pt x="2290572" y="1193292"/>
                    </a:cubicBezTo>
                    <a:cubicBezTo>
                      <a:pt x="2314956" y="1181100"/>
                      <a:pt x="2342389" y="1167384"/>
                      <a:pt x="2368296" y="1150620"/>
                    </a:cubicBezTo>
                    <a:lnTo>
                      <a:pt x="2368296" y="2193036"/>
                    </a:lnTo>
                    <a:cubicBezTo>
                      <a:pt x="2249424" y="2275332"/>
                      <a:pt x="2130552" y="2314956"/>
                      <a:pt x="2011680" y="2322576"/>
                    </a:cubicBezTo>
                    <a:cubicBezTo>
                      <a:pt x="1943100" y="2321052"/>
                      <a:pt x="1941577" y="2321052"/>
                      <a:pt x="1940052" y="2322576"/>
                    </a:cubicBezTo>
                    <a:cubicBezTo>
                      <a:pt x="1868424" y="2316480"/>
                      <a:pt x="1789177" y="2298192"/>
                      <a:pt x="1719072" y="2272284"/>
                    </a:cubicBezTo>
                    <a:cubicBezTo>
                      <a:pt x="1546860" y="2209800"/>
                      <a:pt x="1368552" y="2081784"/>
                      <a:pt x="1194816" y="1923288"/>
                    </a:cubicBezTo>
                    <a:cubicBezTo>
                      <a:pt x="1181100" y="1912620"/>
                      <a:pt x="1165860" y="1897380"/>
                      <a:pt x="1152144" y="1883664"/>
                    </a:cubicBezTo>
                    <a:cubicBezTo>
                      <a:pt x="1121665" y="1856232"/>
                      <a:pt x="1091184" y="1827276"/>
                      <a:pt x="1059180" y="1801368"/>
                    </a:cubicBezTo>
                    <a:cubicBezTo>
                      <a:pt x="981456" y="1740408"/>
                      <a:pt x="902208" y="1682496"/>
                      <a:pt x="826008" y="1629156"/>
                    </a:cubicBezTo>
                    <a:cubicBezTo>
                      <a:pt x="621792" y="1484376"/>
                      <a:pt x="400812" y="1342644"/>
                      <a:pt x="220980" y="1127760"/>
                    </a:cubicBezTo>
                    <a:cubicBezTo>
                      <a:pt x="126492" y="1013460"/>
                      <a:pt x="67056" y="899160"/>
                      <a:pt x="35052" y="784860"/>
                    </a:cubicBezTo>
                    <a:cubicBezTo>
                      <a:pt x="25908" y="749808"/>
                      <a:pt x="6096" y="675132"/>
                      <a:pt x="6096" y="630936"/>
                    </a:cubicBezTo>
                    <a:cubicBezTo>
                      <a:pt x="6096" y="626364"/>
                      <a:pt x="0" y="577596"/>
                      <a:pt x="0" y="574548"/>
                    </a:cubicBezTo>
                    <a:lnTo>
                      <a:pt x="0" y="466344"/>
                    </a:lnTo>
                    <a:cubicBezTo>
                      <a:pt x="3048" y="437388"/>
                      <a:pt x="9144" y="384048"/>
                      <a:pt x="9144" y="379476"/>
                    </a:cubicBezTo>
                    <a:cubicBezTo>
                      <a:pt x="9144" y="376428"/>
                      <a:pt x="16764" y="336804"/>
                      <a:pt x="21336" y="315468"/>
                    </a:cubicBezTo>
                    <a:cubicBezTo>
                      <a:pt x="45720" y="210312"/>
                      <a:pt x="85344" y="105156"/>
                      <a:pt x="150876" y="0"/>
                    </a:cubicBezTo>
                    <a:lnTo>
                      <a:pt x="818388" y="0"/>
                    </a:lnTo>
                    <a:close/>
                  </a:path>
                </a:pathLst>
              </a:custGeom>
              <a:solidFill>
                <a:srgbClr val="DFC3BA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  <p:sp>
          <p:nvSpPr>
            <p:cNvPr id="9" name="任意多边形: 形状 8">
              <a:extLst>
                <a:ext uri="{FF2B5EF4-FFF2-40B4-BE49-F238E27FC236}">
                  <a16:creationId xmlns:a16="http://schemas.microsoft.com/office/drawing/2014/main" id="{08A3C471-A797-42E7-9E90-C8EC5B4E4045}"/>
                </a:ext>
              </a:extLst>
            </p:cNvPr>
            <p:cNvSpPr/>
            <p:nvPr/>
          </p:nvSpPr>
          <p:spPr>
            <a:xfrm>
              <a:off x="2657" y="2"/>
              <a:ext cx="1927744" cy="1200436"/>
            </a:xfrm>
            <a:custGeom>
              <a:avLst/>
              <a:gdLst>
                <a:gd name="connsiteX0" fmla="*/ 2334768 w 2334767"/>
                <a:gd name="connsiteY0" fmla="*/ 0 h 1653539"/>
                <a:gd name="connsiteX1" fmla="*/ 2148840 w 2334767"/>
                <a:gd name="connsiteY1" fmla="*/ 123444 h 1653539"/>
                <a:gd name="connsiteX2" fmla="*/ 1988820 w 2334767"/>
                <a:gd name="connsiteY2" fmla="*/ 211836 h 1653539"/>
                <a:gd name="connsiteX3" fmla="*/ 1775460 w 2334767"/>
                <a:gd name="connsiteY3" fmla="*/ 498348 h 1653539"/>
                <a:gd name="connsiteX4" fmla="*/ 1580388 w 2334767"/>
                <a:gd name="connsiteY4" fmla="*/ 954024 h 1653539"/>
                <a:gd name="connsiteX5" fmla="*/ 1472184 w 2334767"/>
                <a:gd name="connsiteY5" fmla="*/ 1132332 h 1653539"/>
                <a:gd name="connsiteX6" fmla="*/ 1431036 w 2334767"/>
                <a:gd name="connsiteY6" fmla="*/ 1191768 h 1653539"/>
                <a:gd name="connsiteX7" fmla="*/ 957072 w 2334767"/>
                <a:gd name="connsiteY7" fmla="*/ 1569720 h 1653539"/>
                <a:gd name="connsiteX8" fmla="*/ 583692 w 2334767"/>
                <a:gd name="connsiteY8" fmla="*/ 1652016 h 1653539"/>
                <a:gd name="connsiteX9" fmla="*/ 339852 w 2334767"/>
                <a:gd name="connsiteY9" fmla="*/ 1653540 h 1653539"/>
                <a:gd name="connsiteX10" fmla="*/ 0 w 2334767"/>
                <a:gd name="connsiteY10" fmla="*/ 1527048 h 1653539"/>
                <a:gd name="connsiteX11" fmla="*/ 0 w 2334767"/>
                <a:gd name="connsiteY11" fmla="*/ 0 h 1653539"/>
                <a:gd name="connsiteX12" fmla="*/ 2334768 w 2334767"/>
                <a:gd name="connsiteY12" fmla="*/ 0 h 1653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34767" h="1653539">
                  <a:moveTo>
                    <a:pt x="2334768" y="0"/>
                  </a:moveTo>
                  <a:cubicBezTo>
                    <a:pt x="2273808" y="42672"/>
                    <a:pt x="2211324" y="85344"/>
                    <a:pt x="2148840" y="123444"/>
                  </a:cubicBezTo>
                  <a:cubicBezTo>
                    <a:pt x="2095500" y="155448"/>
                    <a:pt x="2042160" y="184404"/>
                    <a:pt x="1988820" y="211836"/>
                  </a:cubicBezTo>
                  <a:cubicBezTo>
                    <a:pt x="1871472" y="271272"/>
                    <a:pt x="1807464" y="402336"/>
                    <a:pt x="1775460" y="498348"/>
                  </a:cubicBezTo>
                  <a:cubicBezTo>
                    <a:pt x="1725168" y="646176"/>
                    <a:pt x="1662684" y="801624"/>
                    <a:pt x="1580388" y="954024"/>
                  </a:cubicBezTo>
                  <a:cubicBezTo>
                    <a:pt x="1546860" y="1011936"/>
                    <a:pt x="1511808" y="1072896"/>
                    <a:pt x="1472184" y="1132332"/>
                  </a:cubicBezTo>
                  <a:cubicBezTo>
                    <a:pt x="1459992" y="1150620"/>
                    <a:pt x="1444752" y="1170432"/>
                    <a:pt x="1431036" y="1191768"/>
                  </a:cubicBezTo>
                  <a:cubicBezTo>
                    <a:pt x="1312164" y="1368552"/>
                    <a:pt x="1117092" y="1502664"/>
                    <a:pt x="957072" y="1569720"/>
                  </a:cubicBezTo>
                  <a:cubicBezTo>
                    <a:pt x="835152" y="1620012"/>
                    <a:pt x="707136" y="1641348"/>
                    <a:pt x="583692" y="1652016"/>
                  </a:cubicBezTo>
                  <a:lnTo>
                    <a:pt x="339852" y="1653540"/>
                  </a:lnTo>
                  <a:cubicBezTo>
                    <a:pt x="228600" y="1644396"/>
                    <a:pt x="109728" y="1594104"/>
                    <a:pt x="0" y="1527048"/>
                  </a:cubicBezTo>
                  <a:lnTo>
                    <a:pt x="0" y="0"/>
                  </a:lnTo>
                  <a:lnTo>
                    <a:pt x="2334768" y="0"/>
                  </a:lnTo>
                  <a:close/>
                </a:path>
              </a:pathLst>
            </a:custGeom>
            <a:solidFill>
              <a:srgbClr val="7EC3C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0" name="任意多边形: 形状 9">
              <a:extLst>
                <a:ext uri="{FF2B5EF4-FFF2-40B4-BE49-F238E27FC236}">
                  <a16:creationId xmlns:a16="http://schemas.microsoft.com/office/drawing/2014/main" id="{DC9A1D8C-61E9-433E-8734-92BA1BB9EE84}"/>
                </a:ext>
              </a:extLst>
            </p:cNvPr>
            <p:cNvSpPr/>
            <p:nvPr/>
          </p:nvSpPr>
          <p:spPr>
            <a:xfrm>
              <a:off x="2656" y="5491387"/>
              <a:ext cx="6258444" cy="1366614"/>
            </a:xfrm>
            <a:custGeom>
              <a:avLst/>
              <a:gdLst>
                <a:gd name="connsiteX0" fmla="*/ 336804 w 3921252"/>
                <a:gd name="connsiteY0" fmla="*/ 0 h 973835"/>
                <a:gd name="connsiteX1" fmla="*/ 464820 w 3921252"/>
                <a:gd name="connsiteY1" fmla="*/ 13716 h 973835"/>
                <a:gd name="connsiteX2" fmla="*/ 1377696 w 3921252"/>
                <a:gd name="connsiteY2" fmla="*/ 344424 h 973835"/>
                <a:gd name="connsiteX3" fmla="*/ 1850136 w 3921252"/>
                <a:gd name="connsiteY3" fmla="*/ 541020 h 973835"/>
                <a:gd name="connsiteX4" fmla="*/ 2033016 w 3921252"/>
                <a:gd name="connsiteY4" fmla="*/ 600456 h 973835"/>
                <a:gd name="connsiteX5" fmla="*/ 2287524 w 3921252"/>
                <a:gd name="connsiteY5" fmla="*/ 649224 h 973835"/>
                <a:gd name="connsiteX6" fmla="*/ 2697480 w 3921252"/>
                <a:gd name="connsiteY6" fmla="*/ 670560 h 973835"/>
                <a:gd name="connsiteX7" fmla="*/ 2828545 w 3921252"/>
                <a:gd name="connsiteY7" fmla="*/ 679704 h 973835"/>
                <a:gd name="connsiteX8" fmla="*/ 3023616 w 3921252"/>
                <a:gd name="connsiteY8" fmla="*/ 699516 h 973835"/>
                <a:gd name="connsiteX9" fmla="*/ 3921252 w 3921252"/>
                <a:gd name="connsiteY9" fmla="*/ 973836 h 973835"/>
                <a:gd name="connsiteX10" fmla="*/ 0 w 3921252"/>
                <a:gd name="connsiteY10" fmla="*/ 973836 h 973835"/>
                <a:gd name="connsiteX11" fmla="*/ 0 w 3921252"/>
                <a:gd name="connsiteY11" fmla="*/ 79248 h 973835"/>
                <a:gd name="connsiteX12" fmla="*/ 79248 w 3921252"/>
                <a:gd name="connsiteY12" fmla="*/ 36576 h 973835"/>
                <a:gd name="connsiteX13" fmla="*/ 233172 w 3921252"/>
                <a:gd name="connsiteY13" fmla="*/ 3048 h 973835"/>
                <a:gd name="connsiteX14" fmla="*/ 260604 w 3921252"/>
                <a:gd name="connsiteY14" fmla="*/ 0 h 973835"/>
                <a:gd name="connsiteX15" fmla="*/ 336804 w 3921252"/>
                <a:gd name="connsiteY15" fmla="*/ 0 h 973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21252" h="973835">
                  <a:moveTo>
                    <a:pt x="336804" y="0"/>
                  </a:moveTo>
                  <a:lnTo>
                    <a:pt x="464820" y="13716"/>
                  </a:lnTo>
                  <a:cubicBezTo>
                    <a:pt x="768096" y="68580"/>
                    <a:pt x="1075944" y="211836"/>
                    <a:pt x="1377696" y="344424"/>
                  </a:cubicBezTo>
                  <a:cubicBezTo>
                    <a:pt x="1531620" y="411480"/>
                    <a:pt x="1693164" y="486156"/>
                    <a:pt x="1850136" y="541020"/>
                  </a:cubicBezTo>
                  <a:cubicBezTo>
                    <a:pt x="1908048" y="562356"/>
                    <a:pt x="1982724" y="586740"/>
                    <a:pt x="2033016" y="600456"/>
                  </a:cubicBezTo>
                  <a:cubicBezTo>
                    <a:pt x="2089404" y="617220"/>
                    <a:pt x="2217420" y="649224"/>
                    <a:pt x="2287524" y="649224"/>
                  </a:cubicBezTo>
                  <a:lnTo>
                    <a:pt x="2697480" y="670560"/>
                  </a:lnTo>
                  <a:lnTo>
                    <a:pt x="2828545" y="679704"/>
                  </a:lnTo>
                  <a:lnTo>
                    <a:pt x="3023616" y="699516"/>
                  </a:lnTo>
                  <a:cubicBezTo>
                    <a:pt x="3337560" y="737616"/>
                    <a:pt x="3697224" y="818388"/>
                    <a:pt x="3921252" y="973836"/>
                  </a:cubicBezTo>
                  <a:lnTo>
                    <a:pt x="0" y="973836"/>
                  </a:lnTo>
                  <a:lnTo>
                    <a:pt x="0" y="79248"/>
                  </a:lnTo>
                  <a:cubicBezTo>
                    <a:pt x="22860" y="59436"/>
                    <a:pt x="54864" y="47244"/>
                    <a:pt x="79248" y="36576"/>
                  </a:cubicBezTo>
                  <a:cubicBezTo>
                    <a:pt x="106680" y="24384"/>
                    <a:pt x="193548" y="3048"/>
                    <a:pt x="233172" y="3048"/>
                  </a:cubicBezTo>
                  <a:cubicBezTo>
                    <a:pt x="237744" y="3048"/>
                    <a:pt x="251460" y="1524"/>
                    <a:pt x="260604" y="0"/>
                  </a:cubicBezTo>
                  <a:lnTo>
                    <a:pt x="336804" y="0"/>
                  </a:lnTo>
                  <a:close/>
                </a:path>
              </a:pathLst>
            </a:custGeom>
            <a:solidFill>
              <a:srgbClr val="B3E0E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1" name="任意多边形: 形状 10">
              <a:extLst>
                <a:ext uri="{FF2B5EF4-FFF2-40B4-BE49-F238E27FC236}">
                  <a16:creationId xmlns:a16="http://schemas.microsoft.com/office/drawing/2014/main" id="{B2F138F0-A0F1-44F6-9A6C-D1C956EB36F3}"/>
                </a:ext>
              </a:extLst>
            </p:cNvPr>
            <p:cNvSpPr/>
            <p:nvPr/>
          </p:nvSpPr>
          <p:spPr>
            <a:xfrm>
              <a:off x="-457200" y="-424901"/>
              <a:ext cx="3102997" cy="1540159"/>
            </a:xfrm>
            <a:custGeom>
              <a:avLst/>
              <a:gdLst>
                <a:gd name="connsiteX0" fmla="*/ 0 w 8305800"/>
                <a:gd name="connsiteY0" fmla="*/ 3937000 h 4122548"/>
                <a:gd name="connsiteX1" fmla="*/ 2006600 w 8305800"/>
                <a:gd name="connsiteY1" fmla="*/ 4013200 h 4122548"/>
                <a:gd name="connsiteX2" fmla="*/ 3810000 w 8305800"/>
                <a:gd name="connsiteY2" fmla="*/ 2641600 h 4122548"/>
                <a:gd name="connsiteX3" fmla="*/ 6070600 w 8305800"/>
                <a:gd name="connsiteY3" fmla="*/ 2070100 h 4122548"/>
                <a:gd name="connsiteX4" fmla="*/ 7404100 w 8305800"/>
                <a:gd name="connsiteY4" fmla="*/ 1841500 h 4122548"/>
                <a:gd name="connsiteX5" fmla="*/ 8204200 w 8305800"/>
                <a:gd name="connsiteY5" fmla="*/ 292100 h 4122548"/>
                <a:gd name="connsiteX6" fmla="*/ 8204200 w 8305800"/>
                <a:gd name="connsiteY6" fmla="*/ 292100 h 4122548"/>
                <a:gd name="connsiteX7" fmla="*/ 8204200 w 8305800"/>
                <a:gd name="connsiteY7" fmla="*/ 292100 h 4122548"/>
                <a:gd name="connsiteX8" fmla="*/ 8305800 w 8305800"/>
                <a:gd name="connsiteY8" fmla="*/ 0 h 412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05800" h="4122548">
                  <a:moveTo>
                    <a:pt x="0" y="3937000"/>
                  </a:moveTo>
                  <a:cubicBezTo>
                    <a:pt x="685800" y="4083050"/>
                    <a:pt x="1371600" y="4229100"/>
                    <a:pt x="2006600" y="4013200"/>
                  </a:cubicBezTo>
                  <a:cubicBezTo>
                    <a:pt x="2641600" y="3797300"/>
                    <a:pt x="3132667" y="2965450"/>
                    <a:pt x="3810000" y="2641600"/>
                  </a:cubicBezTo>
                  <a:cubicBezTo>
                    <a:pt x="4487333" y="2317750"/>
                    <a:pt x="5471583" y="2203450"/>
                    <a:pt x="6070600" y="2070100"/>
                  </a:cubicBezTo>
                  <a:cubicBezTo>
                    <a:pt x="6669617" y="1936750"/>
                    <a:pt x="7048500" y="2137833"/>
                    <a:pt x="7404100" y="1841500"/>
                  </a:cubicBezTo>
                  <a:cubicBezTo>
                    <a:pt x="7759700" y="1545167"/>
                    <a:pt x="8204200" y="292100"/>
                    <a:pt x="8204200" y="292100"/>
                  </a:cubicBezTo>
                  <a:lnTo>
                    <a:pt x="8204200" y="292100"/>
                  </a:lnTo>
                  <a:lnTo>
                    <a:pt x="8204200" y="292100"/>
                  </a:lnTo>
                  <a:lnTo>
                    <a:pt x="8305800" y="0"/>
                  </a:lnTo>
                </a:path>
              </a:pathLst>
            </a:custGeom>
            <a:noFill/>
            <a:ln w="12700">
              <a:solidFill>
                <a:srgbClr val="C8C8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id="{4557C58B-7998-496E-A263-C3B5A6648190}"/>
                </a:ext>
              </a:extLst>
            </p:cNvPr>
            <p:cNvSpPr/>
            <p:nvPr/>
          </p:nvSpPr>
          <p:spPr>
            <a:xfrm>
              <a:off x="8966200" y="4348771"/>
              <a:ext cx="3859137" cy="3178513"/>
            </a:xfrm>
            <a:custGeom>
              <a:avLst/>
              <a:gdLst>
                <a:gd name="connsiteX0" fmla="*/ 0 w 7200900"/>
                <a:gd name="connsiteY0" fmla="*/ 5930900 h 5930900"/>
                <a:gd name="connsiteX1" fmla="*/ 1905000 w 7200900"/>
                <a:gd name="connsiteY1" fmla="*/ 4089400 h 5930900"/>
                <a:gd name="connsiteX2" fmla="*/ 4254500 w 7200900"/>
                <a:gd name="connsiteY2" fmla="*/ 3708400 h 5930900"/>
                <a:gd name="connsiteX3" fmla="*/ 5143500 w 7200900"/>
                <a:gd name="connsiteY3" fmla="*/ 1092200 h 5930900"/>
                <a:gd name="connsiteX4" fmla="*/ 7200900 w 7200900"/>
                <a:gd name="connsiteY4" fmla="*/ 0 h 593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0900" h="5930900">
                  <a:moveTo>
                    <a:pt x="0" y="5930900"/>
                  </a:moveTo>
                  <a:cubicBezTo>
                    <a:pt x="597958" y="5195358"/>
                    <a:pt x="1195917" y="4459817"/>
                    <a:pt x="1905000" y="4089400"/>
                  </a:cubicBezTo>
                  <a:cubicBezTo>
                    <a:pt x="2614083" y="3718983"/>
                    <a:pt x="3714750" y="4207933"/>
                    <a:pt x="4254500" y="3708400"/>
                  </a:cubicBezTo>
                  <a:cubicBezTo>
                    <a:pt x="4794250" y="3208867"/>
                    <a:pt x="4652433" y="1710267"/>
                    <a:pt x="5143500" y="1092200"/>
                  </a:cubicBezTo>
                  <a:cubicBezTo>
                    <a:pt x="5634567" y="474133"/>
                    <a:pt x="6417733" y="237066"/>
                    <a:pt x="7200900" y="0"/>
                  </a:cubicBezTo>
                </a:path>
              </a:pathLst>
            </a:custGeom>
            <a:noFill/>
            <a:ln w="12700">
              <a:solidFill>
                <a:srgbClr val="82A3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66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A6C174F-6F3F-42A5-920D-23459B719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E2C778A-54F0-438B-8936-06D12E8AA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9C7EF2-CCE7-4FDD-974E-C30D665D3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50795-5BDE-4FB8-8FBE-5CFAD98EE4C5}" type="datetimeFigureOut">
              <a:rPr lang="zh-CN" altLang="en-US" smtClean="0"/>
              <a:t>2026/1/22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C5087F-CEDB-45BA-97FF-F16DE54B0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71A4980-E112-43DE-A04E-BB7999990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67DD8-6142-47C6-A144-06CB9D23CFB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76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Relationship Id="rId5" Type="http://schemas.openxmlformats.org/officeDocument/2006/relationships/image" Target="../media/heroicon-structured-12-1.svg"/><Relationship Id="rId6" Type="http://schemas.openxmlformats.org/officeDocument/2006/relationships/image" Target="../media/heroicon-structured-12-2.svg"/><Relationship Id="rId7" Type="http://schemas.openxmlformats.org/officeDocument/2006/relationships/image" Target="../media/heroicon-structured-12-3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Relationship Id="rId5" Type="http://schemas.openxmlformats.org/officeDocument/2006/relationships/image" Target="../media/heroicon-structured-15-1.svg"/><Relationship Id="rId6" Type="http://schemas.openxmlformats.org/officeDocument/2006/relationships/image" Target="../media/heroicon-structured-15-2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Relationship Id="rId5" Type="http://schemas.openxmlformats.org/officeDocument/2006/relationships/image" Target="../media/heroicon-structured-6-1.svg"/><Relationship Id="rId6" Type="http://schemas.openxmlformats.org/officeDocument/2006/relationships/image" Target="../media/heroicon-structured-6-2.svg"/><Relationship Id="rId7" Type="http://schemas.openxmlformats.org/officeDocument/2006/relationships/image" Target="../media/heroicon-structured-6-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Relationship Id="rId5" Type="http://schemas.openxmlformats.org/officeDocument/2006/relationships/image" Target="../media/heroicon-structured-9-1.svg"/><Relationship Id="rId6" Type="http://schemas.openxmlformats.org/officeDocument/2006/relationships/image" Target="../media/heroicon-structured-9-2.svg"/><Relationship Id="rId7" Type="http://schemas.openxmlformats.org/officeDocument/2006/relationships/image" Target="../media/heroicon-structured-9-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2A3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110CD6F-DB63-4DAF-8DA7-3653ADBC1495}"/>
              </a:ext>
            </a:extLst>
          </p:cNvPr>
          <p:cNvSpPr/>
          <p:nvPr/>
        </p:nvSpPr>
        <p:spPr>
          <a:xfrm>
            <a:off x="1038225" y="1901063"/>
            <a:ext cx="101155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Attention Is All You Need</a:t>
            </a:r>
            <a:endParaRPr lang="zh-CN" altLang="en-US" sz="54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77ADF593-9A92-4FD0-871F-C25DE909A83E}"/>
              </a:ext>
            </a:extLst>
          </p:cNvPr>
          <p:cNvCxnSpPr>
            <a:cxnSpLocks/>
          </p:cNvCxnSpPr>
          <p:nvPr/>
        </p:nvCxnSpPr>
        <p:spPr>
          <a:xfrm>
            <a:off x="3347095" y="3628077"/>
            <a:ext cx="54794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22D6188A-C928-4729-9259-3571AFA07C3A}"/>
              </a:ext>
            </a:extLst>
          </p:cNvPr>
          <p:cNvSpPr/>
          <p:nvPr/>
        </p:nvSpPr>
        <p:spPr>
          <a:xfrm>
            <a:off x="1038225" y="3084186"/>
            <a:ext cx="10115550" cy="35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500" dirty="0" err="1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Transformer Model Overview</a:t>
            </a:r>
            <a:endParaRPr lang="zh-CN" altLang="en-US" sz="15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569DE51A-514D-433D-9907-E6CFA6AA7185}"/>
              </a:ext>
            </a:extLst>
          </p:cNvPr>
          <p:cNvGrpSpPr/>
          <p:nvPr/>
        </p:nvGrpSpPr>
        <p:grpSpPr>
          <a:xfrm>
            <a:off x="4056747" y="4408545"/>
            <a:ext cx="4078506" cy="439882"/>
            <a:chOff x="4056747" y="4051795"/>
            <a:chExt cx="4078506" cy="439882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A63E9359-699F-48CC-9FD9-68237580B37D}"/>
                </a:ext>
              </a:extLst>
            </p:cNvPr>
            <p:cNvSpPr txBox="1"/>
            <p:nvPr/>
          </p:nvSpPr>
          <p:spPr>
            <a:xfrm>
              <a:off x="4288666" y="4113098"/>
              <a:ext cx="15760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 err="1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Unotebook.com</a:t>
              </a:r>
              <a:endParaRPr kumimoji="1" lang="zh-CN" altLang="en-US" sz="1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1A6B8F77-728B-4829-BD5E-78C3D61850D6}"/>
                </a:ext>
              </a:extLst>
            </p:cNvPr>
            <p:cNvSpPr txBox="1"/>
            <p:nvPr/>
          </p:nvSpPr>
          <p:spPr>
            <a:xfrm>
              <a:off x="6815423" y="4120000"/>
              <a:ext cx="12041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20XX.XX.XX</a:t>
              </a:r>
              <a:endParaRPr kumimoji="1" lang="zh-CN" altLang="en-US" sz="1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8" name="矩形: 圆角 37">
              <a:extLst>
                <a:ext uri="{FF2B5EF4-FFF2-40B4-BE49-F238E27FC236}">
                  <a16:creationId xmlns:a16="http://schemas.microsoft.com/office/drawing/2014/main" id="{2E4FFF34-0F76-4A05-ABE7-121683DCBB7B}"/>
                </a:ext>
              </a:extLst>
            </p:cNvPr>
            <p:cNvSpPr/>
            <p:nvPr/>
          </p:nvSpPr>
          <p:spPr>
            <a:xfrm>
              <a:off x="4056747" y="4051795"/>
              <a:ext cx="4078506" cy="439882"/>
            </a:xfrm>
            <a:prstGeom prst="roundRect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CC0D2888-F649-4D11-BED5-5CC66B3C8FEB}"/>
              </a:ext>
            </a:extLst>
          </p:cNvPr>
          <p:cNvCxnSpPr>
            <a:cxnSpLocks/>
          </p:cNvCxnSpPr>
          <p:nvPr/>
        </p:nvCxnSpPr>
        <p:spPr>
          <a:xfrm>
            <a:off x="2970855" y="2931567"/>
            <a:ext cx="61556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3443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1F211F19-F6FA-44E8-87EA-4EBA2977AC71}"/>
              </a:ext>
            </a:extLst>
          </p:cNvPr>
          <p:cNvGrpSpPr/>
          <p:nvPr/>
        </p:nvGrpSpPr>
        <p:grpSpPr>
          <a:xfrm>
            <a:off x="1850571" y="1527629"/>
            <a:ext cx="3969144" cy="4034973"/>
            <a:chOff x="1850571" y="1527629"/>
            <a:chExt cx="2521858" cy="4034973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AE07ABE4-8A3B-4921-970C-01593BCE6C4E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C6D5EB81-E727-413F-83B0-A5449EFF548C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" name="直角三角形 2">
                <a:extLst>
                  <a:ext uri="{FF2B5EF4-FFF2-40B4-BE49-F238E27FC236}">
                    <a16:creationId xmlns:a16="http://schemas.microsoft.com/office/drawing/2014/main" id="{C9219088-3997-4197-B637-407C12151848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8" name="直角三角形 7">
                <a:extLst>
                  <a:ext uri="{FF2B5EF4-FFF2-40B4-BE49-F238E27FC236}">
                    <a16:creationId xmlns:a16="http://schemas.microsoft.com/office/drawing/2014/main" id="{0CD668A6-50F4-4A96-A506-56429CB2344B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9" name="文本框 88">
              <a:extLst>
                <a:ext uri="{FF2B5EF4-FFF2-40B4-BE49-F238E27FC236}">
                  <a16:creationId xmlns:a16="http://schemas.microsoft.com/office/drawing/2014/main" id="{2C773DA5-0E61-4E3B-845B-0C78710D3BA1}"/>
                </a:ext>
              </a:extLst>
            </p:cNvPr>
            <p:cNvSpPr txBox="1"/>
            <p:nvPr/>
          </p:nvSpPr>
          <p:spPr>
            <a:xfrm>
              <a:off x="1850571" y="2546448"/>
              <a:ext cx="2506435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Each layer includes a position-wise fully connected network with two linear layers and ReLU activation. These networks process each position independently and identically, providing additional representational power.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TextBox 81">
              <a:extLst>
                <a:ext uri="{FF2B5EF4-FFF2-40B4-BE49-F238E27FC236}">
                  <a16:creationId xmlns:a16="http://schemas.microsoft.com/office/drawing/2014/main" id="{9299203B-990A-46C5-9175-FC7B63A1D48C}"/>
                </a:ext>
              </a:extLst>
            </p:cNvPr>
            <p:cNvSpPr txBox="1"/>
            <p:nvPr/>
          </p:nvSpPr>
          <p:spPr>
            <a:xfrm>
              <a:off x="1856014" y="1965474"/>
              <a:ext cx="25064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Feed-Forward Networks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393BD13E-AE02-4AB4-9AA2-63FAEE712852}"/>
              </a:ext>
            </a:extLst>
          </p:cNvPr>
          <p:cNvGrpSpPr/>
          <p:nvPr/>
        </p:nvGrpSpPr>
        <p:grpSpPr>
          <a:xfrm>
            <a:off x="6666577" y="1527627"/>
            <a:ext cx="3976285" cy="4034973"/>
            <a:chOff x="1846034" y="1527629"/>
            <a:chExt cx="2526395" cy="4034973"/>
          </a:xfrm>
        </p:grpSpPr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089E71C4-A91F-4206-B45C-3E56EFFE3323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6C45C5E0-FA72-424C-99C5-1C950F839DE5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直角三角形 36">
                <a:extLst>
                  <a:ext uri="{FF2B5EF4-FFF2-40B4-BE49-F238E27FC236}">
                    <a16:creationId xmlns:a16="http://schemas.microsoft.com/office/drawing/2014/main" id="{2A0B506F-0AD2-4A97-AFBF-03C102A99869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直角三角形 37">
                <a:extLst>
                  <a:ext uri="{FF2B5EF4-FFF2-40B4-BE49-F238E27FC236}">
                    <a16:creationId xmlns:a16="http://schemas.microsoft.com/office/drawing/2014/main" id="{AC982038-9FB5-4485-993A-A9AA136D8D4D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33" name="文本框 88">
              <a:extLst>
                <a:ext uri="{FF2B5EF4-FFF2-40B4-BE49-F238E27FC236}">
                  <a16:creationId xmlns:a16="http://schemas.microsoft.com/office/drawing/2014/main" id="{0D5771D9-FD42-47A5-BE36-3E03F33165CA}"/>
                </a:ext>
              </a:extLst>
            </p:cNvPr>
            <p:cNvSpPr txBox="1"/>
            <p:nvPr/>
          </p:nvSpPr>
          <p:spPr>
            <a:xfrm>
              <a:off x="1850571" y="2546448"/>
              <a:ext cx="2506434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Since no recurrence or convolution is used, positional encodings inject order information. The model uses sinusoidal encodings with varying frequencies, enabling relative position reasoning and potential extrapolation to longer sequences.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BF03BDB0-C546-4389-84D1-7D464C067229}"/>
                </a:ext>
              </a:extLst>
            </p:cNvPr>
            <p:cNvSpPr txBox="1"/>
            <p:nvPr/>
          </p:nvSpPr>
          <p:spPr>
            <a:xfrm>
              <a:off x="1846034" y="1965474"/>
              <a:ext cx="25109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Positional Encoding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6" name="文本框 25">
            <a:extLst>
              <a:ext uri="{FF2B5EF4-FFF2-40B4-BE49-F238E27FC236}">
                <a16:creationId xmlns:a16="http://schemas.microsoft.com/office/drawing/2014/main" id="{93BC218E-A475-753B-3128-B5D70591CEF2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Position &amp; Feed-forward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36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686802D-646A-430A-A6D1-4A45620465D6}"/>
              </a:ext>
            </a:extLst>
          </p:cNvPr>
          <p:cNvSpPr txBox="1"/>
          <p:nvPr/>
        </p:nvSpPr>
        <p:spPr>
          <a:xfrm>
            <a:off x="1839432" y="4056384"/>
            <a:ext cx="86211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Results</a:t>
            </a:r>
            <a:endParaRPr lang="zh-CN" altLang="en-US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B60B8FF4-D634-4F7E-9A3A-5D949F02EFB9}"/>
              </a:ext>
            </a:extLst>
          </p:cNvPr>
          <p:cNvSpPr txBox="1"/>
          <p:nvPr/>
        </p:nvSpPr>
        <p:spPr>
          <a:xfrm>
            <a:off x="1839431" y="4954370"/>
            <a:ext cx="86211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Training setup and empirical performance.</a:t>
            </a:r>
            <a:endParaRPr lang="zh-CN" altLang="en-US" sz="20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26EF1EC5-D6CE-46E2-87C7-06C845ED08F3}"/>
              </a:ext>
            </a:extLst>
          </p:cNvPr>
          <p:cNvGrpSpPr/>
          <p:nvPr/>
        </p:nvGrpSpPr>
        <p:grpSpPr>
          <a:xfrm>
            <a:off x="2614612" y="1999377"/>
            <a:ext cx="7200899" cy="1878127"/>
            <a:chOff x="1444481" y="2570151"/>
            <a:chExt cx="2646263" cy="690194"/>
          </a:xfrm>
        </p:grpSpPr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44706185-7AC3-42C3-8A3E-26AA9910F923}"/>
                </a:ext>
              </a:extLst>
            </p:cNvPr>
            <p:cNvSpPr/>
            <p:nvPr/>
          </p:nvSpPr>
          <p:spPr>
            <a:xfrm rot="11847306">
              <a:off x="2775256" y="2916257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BFCCE220-F41B-4652-A240-3901F3A41804}"/>
                </a:ext>
              </a:extLst>
            </p:cNvPr>
            <p:cNvSpPr/>
            <p:nvPr/>
          </p:nvSpPr>
          <p:spPr>
            <a:xfrm>
              <a:off x="2306789" y="2570151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BDB4E22F-2ABB-4EB7-A30C-6F25D228058F}"/>
                </a:ext>
              </a:extLst>
            </p:cNvPr>
            <p:cNvSpPr/>
            <p:nvPr/>
          </p:nvSpPr>
          <p:spPr>
            <a:xfrm>
              <a:off x="1444481" y="2660823"/>
              <a:ext cx="2646263" cy="531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8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8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480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12F21-DEFA-CA45-25A3-F5548D45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6ABCB08E-B685-BD86-EBDC-DDFC22D9EFE9}"/>
              </a:ext>
            </a:extLst>
          </p:cNvPr>
          <p:cNvGrpSpPr/>
          <p:nvPr/>
        </p:nvGrpSpPr>
        <p:grpSpPr>
          <a:xfrm>
            <a:off x="892685" y="4100285"/>
            <a:ext cx="3220118" cy="861860"/>
            <a:chOff x="1612923" y="3888520"/>
            <a:chExt cx="2333119" cy="861860"/>
          </a:xfrm>
        </p:grpSpPr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A7FF4802-84BB-71FD-E614-31069484BFE7}"/>
                </a:ext>
              </a:extLst>
            </p:cNvPr>
            <p:cNvSpPr txBox="1"/>
            <p:nvPr/>
          </p:nvSpPr>
          <p:spPr>
            <a:xfrm>
              <a:off x="1612923" y="3888520"/>
              <a:ext cx="2333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pPr algn="ctr"/>
              <a:r>
                <a:rPr lang="en-US" altLang="zh-CN" sz="1800" b="1" dirty="0">
                  <a:solidFill>
                    <a:schemeClr val="bg1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Data</a:t>
              </a:r>
              <a:endParaRPr lang="zh-CN" altLang="en-US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1774FB3D-C13E-7BB6-EEAB-12FD721ACBCD}"/>
                </a:ext>
              </a:extLst>
            </p:cNvPr>
            <p:cNvSpPr/>
            <p:nvPr/>
          </p:nvSpPr>
          <p:spPr>
            <a:xfrm>
              <a:off x="1612923" y="4372520"/>
              <a:ext cx="2333119" cy="377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Trained on WMT14 English–German and English–French datasets using subword tokenization.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E213E2B5-3459-91C9-D039-7BDAFCE87082}"/>
              </a:ext>
            </a:extLst>
          </p:cNvPr>
          <p:cNvSpPr/>
          <p:nvPr/>
        </p:nvSpPr>
        <p:spPr>
          <a:xfrm rot="4976697">
            <a:off x="1410873" y="1308012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DFC3BA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9" name="任意多边形: 形状 48">
            <a:extLst>
              <a:ext uri="{FF2B5EF4-FFF2-40B4-BE49-F238E27FC236}">
                <a16:creationId xmlns:a16="http://schemas.microsoft.com/office/drawing/2014/main" id="{C296736D-4B5E-058B-7C91-842D379E4BE5}"/>
              </a:ext>
            </a:extLst>
          </p:cNvPr>
          <p:cNvSpPr/>
          <p:nvPr/>
        </p:nvSpPr>
        <p:spPr>
          <a:xfrm rot="4976697">
            <a:off x="5005093" y="1290948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82A3B6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4" name="任意多边形: 形状 53">
            <a:extLst>
              <a:ext uri="{FF2B5EF4-FFF2-40B4-BE49-F238E27FC236}">
                <a16:creationId xmlns:a16="http://schemas.microsoft.com/office/drawing/2014/main" id="{68349D09-9F6D-8EE7-9349-A6517C6B88CA}"/>
              </a:ext>
            </a:extLst>
          </p:cNvPr>
          <p:cNvSpPr/>
          <p:nvPr/>
        </p:nvSpPr>
        <p:spPr>
          <a:xfrm rot="4976697">
            <a:off x="8519689" y="1308011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7EC3C6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C6D35A7-1757-583C-4E16-D20CDB25F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12246" y="1812240"/>
            <a:ext cx="1224092" cy="122409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B59BF12-7719-3161-227A-66DFB0369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63370" y="1812240"/>
            <a:ext cx="1224092" cy="1224092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7FB91FF-9A1A-139D-4FAF-E3F583D578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55662" y="1812240"/>
            <a:ext cx="1224092" cy="1224092"/>
          </a:xfrm>
          <a:prstGeom prst="rect">
            <a:avLst/>
          </a:prstGeom>
        </p:spPr>
      </p:pic>
      <p:sp>
        <p:nvSpPr>
          <p:cNvPr id="6" name="TextBox 17">
            <a:extLst>
              <a:ext uri="{FF2B5EF4-FFF2-40B4-BE49-F238E27FC236}">
                <a16:creationId xmlns:a16="http://schemas.microsoft.com/office/drawing/2014/main" id="{EA32E554-D757-4BFF-4FA1-43FDFDA872FE}"/>
              </a:ext>
            </a:extLst>
          </p:cNvPr>
          <p:cNvSpPr txBox="1"/>
          <p:nvPr/>
        </p:nvSpPr>
        <p:spPr>
          <a:xfrm>
            <a:off x="4485941" y="4100285"/>
            <a:ext cx="322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Optimization</a:t>
            </a:r>
            <a:endParaRPr lang="zh-CN" altLang="en-US" sz="1800" b="1" dirty="0">
              <a:solidFill>
                <a:schemeClr val="bg1">
                  <a:lumMod val="50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矩形 18">
            <a:extLst>
              <a:ext uri="{FF2B5EF4-FFF2-40B4-BE49-F238E27FC236}">
                <a16:creationId xmlns:a16="http://schemas.microsoft.com/office/drawing/2014/main" id="{D9B126A4-49C0-FB6C-6EE5-D3B3EB9FCF37}"/>
              </a:ext>
            </a:extLst>
          </p:cNvPr>
          <p:cNvSpPr/>
          <p:nvPr/>
        </p:nvSpPr>
        <p:spPr>
          <a:xfrm>
            <a:off x="4493364" y="4584285"/>
            <a:ext cx="3220118" cy="37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Adam optimizer with warmup and inverse square root decay enables stable convergence.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136E5818-73D4-409B-E5AC-672F7BD83DCB}"/>
              </a:ext>
            </a:extLst>
          </p:cNvPr>
          <p:cNvSpPr txBox="1"/>
          <p:nvPr/>
        </p:nvSpPr>
        <p:spPr>
          <a:xfrm>
            <a:off x="8079197" y="4100285"/>
            <a:ext cx="322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Regularization</a:t>
            </a:r>
            <a:endParaRPr lang="zh-CN" altLang="en-US" sz="1800" b="1" dirty="0">
              <a:solidFill>
                <a:schemeClr val="bg1">
                  <a:lumMod val="50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矩形 18">
            <a:extLst>
              <a:ext uri="{FF2B5EF4-FFF2-40B4-BE49-F238E27FC236}">
                <a16:creationId xmlns:a16="http://schemas.microsoft.com/office/drawing/2014/main" id="{02FFAC8B-B79C-E952-D1A6-9DFFA2A82560}"/>
              </a:ext>
            </a:extLst>
          </p:cNvPr>
          <p:cNvSpPr/>
          <p:nvPr/>
        </p:nvSpPr>
        <p:spPr>
          <a:xfrm>
            <a:off x="8079197" y="4584285"/>
            <a:ext cx="3220118" cy="37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Includes dropout, label smoothing, and batching by approximate length.</a:t>
            </a:r>
          </a:p>
        </p:txBody>
      </p:sp>
      <p:sp>
        <p:nvSpPr>
          <p:cNvPr id="10" name="文本框 25">
            <a:extLst>
              <a:ext uri="{FF2B5EF4-FFF2-40B4-BE49-F238E27FC236}">
                <a16:creationId xmlns:a16="http://schemas.microsoft.com/office/drawing/2014/main" id="{3F3865E5-D4A3-DA21-0EBB-800F995143DC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Training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2056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1F211F19-F6FA-44E8-87EA-4EBA2977AC71}"/>
              </a:ext>
            </a:extLst>
          </p:cNvPr>
          <p:cNvGrpSpPr/>
          <p:nvPr/>
        </p:nvGrpSpPr>
        <p:grpSpPr>
          <a:xfrm>
            <a:off x="1850571" y="1527629"/>
            <a:ext cx="3969144" cy="4034973"/>
            <a:chOff x="1850571" y="1527629"/>
            <a:chExt cx="2521858" cy="4034973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AE07ABE4-8A3B-4921-970C-01593BCE6C4E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C6D5EB81-E727-413F-83B0-A5449EFF548C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" name="直角三角形 2">
                <a:extLst>
                  <a:ext uri="{FF2B5EF4-FFF2-40B4-BE49-F238E27FC236}">
                    <a16:creationId xmlns:a16="http://schemas.microsoft.com/office/drawing/2014/main" id="{C9219088-3997-4197-B637-407C12151848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8" name="直角三角形 7">
                <a:extLst>
                  <a:ext uri="{FF2B5EF4-FFF2-40B4-BE49-F238E27FC236}">
                    <a16:creationId xmlns:a16="http://schemas.microsoft.com/office/drawing/2014/main" id="{0CD668A6-50F4-4A96-A506-56429CB2344B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9" name="文本框 88">
              <a:extLst>
                <a:ext uri="{FF2B5EF4-FFF2-40B4-BE49-F238E27FC236}">
                  <a16:creationId xmlns:a16="http://schemas.microsoft.com/office/drawing/2014/main" id="{2C773DA5-0E61-4E3B-845B-0C78710D3BA1}"/>
                </a:ext>
              </a:extLst>
            </p:cNvPr>
            <p:cNvSpPr txBox="1"/>
            <p:nvPr/>
          </p:nvSpPr>
          <p:spPr>
            <a:xfrm>
              <a:off x="1850571" y="2546448"/>
              <a:ext cx="2506435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The Transformer achieves 28.4 BLEU on WMT14 English–German and 41.0 BLEU on English–French, surpassing previous models by significant margins while using far less training cost.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TextBox 81">
              <a:extLst>
                <a:ext uri="{FF2B5EF4-FFF2-40B4-BE49-F238E27FC236}">
                  <a16:creationId xmlns:a16="http://schemas.microsoft.com/office/drawing/2014/main" id="{9299203B-990A-46C5-9175-FC7B63A1D48C}"/>
                </a:ext>
              </a:extLst>
            </p:cNvPr>
            <p:cNvSpPr txBox="1"/>
            <p:nvPr/>
          </p:nvSpPr>
          <p:spPr>
            <a:xfrm>
              <a:off x="1856014" y="1965474"/>
              <a:ext cx="25064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Translation Quality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393BD13E-AE02-4AB4-9AA2-63FAEE712852}"/>
              </a:ext>
            </a:extLst>
          </p:cNvPr>
          <p:cNvGrpSpPr/>
          <p:nvPr/>
        </p:nvGrpSpPr>
        <p:grpSpPr>
          <a:xfrm>
            <a:off x="6666577" y="1527627"/>
            <a:ext cx="3976285" cy="4034973"/>
            <a:chOff x="1846034" y="1527629"/>
            <a:chExt cx="2526395" cy="4034973"/>
          </a:xfrm>
        </p:grpSpPr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089E71C4-A91F-4206-B45C-3E56EFFE3323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6C45C5E0-FA72-424C-99C5-1C950F839DE5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直角三角形 36">
                <a:extLst>
                  <a:ext uri="{FF2B5EF4-FFF2-40B4-BE49-F238E27FC236}">
                    <a16:creationId xmlns:a16="http://schemas.microsoft.com/office/drawing/2014/main" id="{2A0B506F-0AD2-4A97-AFBF-03C102A99869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直角三角形 37">
                <a:extLst>
                  <a:ext uri="{FF2B5EF4-FFF2-40B4-BE49-F238E27FC236}">
                    <a16:creationId xmlns:a16="http://schemas.microsoft.com/office/drawing/2014/main" id="{AC982038-9FB5-4485-993A-A9AA136D8D4D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33" name="文本框 88">
              <a:extLst>
                <a:ext uri="{FF2B5EF4-FFF2-40B4-BE49-F238E27FC236}">
                  <a16:creationId xmlns:a16="http://schemas.microsoft.com/office/drawing/2014/main" id="{0D5771D9-FD42-47A5-BE36-3E03F33165CA}"/>
                </a:ext>
              </a:extLst>
            </p:cNvPr>
            <p:cNvSpPr txBox="1"/>
            <p:nvPr/>
          </p:nvSpPr>
          <p:spPr>
            <a:xfrm>
              <a:off x="1850571" y="2546448"/>
              <a:ext cx="2506434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Experiments show the importance of multi-head attention, model size, attention dimensions, dropout, and positional encoding choices, highlighting how architectural factors influence performance.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BF03BDB0-C546-4389-84D1-7D464C067229}"/>
                </a:ext>
              </a:extLst>
            </p:cNvPr>
            <p:cNvSpPr txBox="1"/>
            <p:nvPr/>
          </p:nvSpPr>
          <p:spPr>
            <a:xfrm>
              <a:off x="1846034" y="1965474"/>
              <a:ext cx="25109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Ablation Insights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6" name="文本框 25">
            <a:extLst>
              <a:ext uri="{FF2B5EF4-FFF2-40B4-BE49-F238E27FC236}">
                <a16:creationId xmlns:a16="http://schemas.microsoft.com/office/drawing/2014/main" id="{93BC218E-A475-753B-3128-B5D70591CEF2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Results &amp; Analysis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36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686802D-646A-430A-A6D1-4A45620465D6}"/>
              </a:ext>
            </a:extLst>
          </p:cNvPr>
          <p:cNvSpPr txBox="1"/>
          <p:nvPr/>
        </p:nvSpPr>
        <p:spPr>
          <a:xfrm>
            <a:off x="1839432" y="4056384"/>
            <a:ext cx="86211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Conclusion</a:t>
            </a:r>
            <a:endParaRPr lang="zh-CN" altLang="en-US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B60B8FF4-D634-4F7E-9A3A-5D949F02EFB9}"/>
              </a:ext>
            </a:extLst>
          </p:cNvPr>
          <p:cNvSpPr txBox="1"/>
          <p:nvPr/>
        </p:nvSpPr>
        <p:spPr>
          <a:xfrm>
            <a:off x="1839431" y="4954370"/>
            <a:ext cx="86211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Impact and future directions of attention-centric models.</a:t>
            </a:r>
            <a:endParaRPr lang="zh-CN" altLang="en-US" sz="20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26EF1EC5-D6CE-46E2-87C7-06C845ED08F3}"/>
              </a:ext>
            </a:extLst>
          </p:cNvPr>
          <p:cNvGrpSpPr/>
          <p:nvPr/>
        </p:nvGrpSpPr>
        <p:grpSpPr>
          <a:xfrm>
            <a:off x="2614612" y="1999377"/>
            <a:ext cx="7200899" cy="1878127"/>
            <a:chOff x="1444481" y="2570151"/>
            <a:chExt cx="2646263" cy="690194"/>
          </a:xfrm>
        </p:grpSpPr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44706185-7AC3-42C3-8A3E-26AA9910F923}"/>
                </a:ext>
              </a:extLst>
            </p:cNvPr>
            <p:cNvSpPr/>
            <p:nvPr/>
          </p:nvSpPr>
          <p:spPr>
            <a:xfrm rot="11847306">
              <a:off x="2775256" y="2916257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BFCCE220-F41B-4652-A240-3901F3A41804}"/>
                </a:ext>
              </a:extLst>
            </p:cNvPr>
            <p:cNvSpPr/>
            <p:nvPr/>
          </p:nvSpPr>
          <p:spPr>
            <a:xfrm>
              <a:off x="2306789" y="2570151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BDB4E22F-2ABB-4EB7-A30C-6F25D228058F}"/>
                </a:ext>
              </a:extLst>
            </p:cNvPr>
            <p:cNvSpPr/>
            <p:nvPr/>
          </p:nvSpPr>
          <p:spPr>
            <a:xfrm>
              <a:off x="1444481" y="2660823"/>
              <a:ext cx="2646263" cy="531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8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8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480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FA03D08B-6124-4114-8214-EF2B371D1907}"/>
              </a:ext>
            </a:extLst>
          </p:cNvPr>
          <p:cNvGrpSpPr/>
          <p:nvPr/>
        </p:nvGrpSpPr>
        <p:grpSpPr>
          <a:xfrm>
            <a:off x="1177296" y="4132706"/>
            <a:ext cx="4469521" cy="884453"/>
            <a:chOff x="1612923" y="3888520"/>
            <a:chExt cx="2333119" cy="884453"/>
          </a:xfrm>
        </p:grpSpPr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929ED6ED-58DF-4EBF-8FD8-6B1228AC35C2}"/>
                </a:ext>
              </a:extLst>
            </p:cNvPr>
            <p:cNvSpPr txBox="1"/>
            <p:nvPr/>
          </p:nvSpPr>
          <p:spPr>
            <a:xfrm>
              <a:off x="1612923" y="3888520"/>
              <a:ext cx="2333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pPr algn="ctr"/>
              <a:r>
                <a:rPr lang="en-US" altLang="zh-CN" sz="1800" b="1" dirty="0">
                  <a:solidFill>
                    <a:schemeClr val="bg1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Key Contribution</a:t>
              </a:r>
              <a:endParaRPr lang="zh-CN" altLang="en-US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BE327988-107F-49D0-837F-57C5ADFDA486}"/>
                </a:ext>
              </a:extLst>
            </p:cNvPr>
            <p:cNvSpPr/>
            <p:nvPr/>
          </p:nvSpPr>
          <p:spPr>
            <a:xfrm>
              <a:off x="1612923" y="4395113"/>
              <a:ext cx="2333119" cy="377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Introduced the first fully attention-based sequence model, eliminating recurrence and convolution.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C487452A-3202-4369-96FF-AB4C514844F2}"/>
              </a:ext>
            </a:extLst>
          </p:cNvPr>
          <p:cNvSpPr/>
          <p:nvPr/>
        </p:nvSpPr>
        <p:spPr>
          <a:xfrm rot="4976697">
            <a:off x="2298638" y="1317440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DFC3BA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9" name="任意多边形: 形状 48">
            <a:extLst>
              <a:ext uri="{FF2B5EF4-FFF2-40B4-BE49-F238E27FC236}">
                <a16:creationId xmlns:a16="http://schemas.microsoft.com/office/drawing/2014/main" id="{5080CE04-C4AF-45FF-BDF2-AF96C638076E}"/>
              </a:ext>
            </a:extLst>
          </p:cNvPr>
          <p:cNvSpPr/>
          <p:nvPr/>
        </p:nvSpPr>
        <p:spPr>
          <a:xfrm rot="4976697">
            <a:off x="7710586" y="1460630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82A3B6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E999B11-DFC5-7AF2-843B-1FE02D048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00011" y="1821668"/>
            <a:ext cx="1224092" cy="122409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646202BD-2FA7-192F-B794-3790163F45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8863" y="1981922"/>
            <a:ext cx="1224092" cy="1224092"/>
          </a:xfrm>
          <a:prstGeom prst="rect">
            <a:avLst/>
          </a:prstGeom>
        </p:spPr>
      </p:pic>
      <p:sp>
        <p:nvSpPr>
          <p:cNvPr id="10" name="文本框 25">
            <a:extLst>
              <a:ext uri="{FF2B5EF4-FFF2-40B4-BE49-F238E27FC236}">
                <a16:creationId xmlns:a16="http://schemas.microsoft.com/office/drawing/2014/main" id="{2775E1EC-B4B5-D008-1878-B014D8805800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Conclusion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11" name="组合 1">
            <a:extLst>
              <a:ext uri="{FF2B5EF4-FFF2-40B4-BE49-F238E27FC236}">
                <a16:creationId xmlns:a16="http://schemas.microsoft.com/office/drawing/2014/main" id="{42F74E1A-A793-19F1-D6C6-8748BF86618C}"/>
              </a:ext>
            </a:extLst>
          </p:cNvPr>
          <p:cNvGrpSpPr/>
          <p:nvPr/>
        </p:nvGrpSpPr>
        <p:grpSpPr>
          <a:xfrm>
            <a:off x="6545183" y="4132706"/>
            <a:ext cx="4469521" cy="884453"/>
            <a:chOff x="1612923" y="3888520"/>
            <a:chExt cx="2333119" cy="884453"/>
          </a:xfrm>
        </p:grpSpPr>
        <p:sp>
          <p:nvSpPr>
            <p:cNvPr id="12" name="TextBox 17">
              <a:extLst>
                <a:ext uri="{FF2B5EF4-FFF2-40B4-BE49-F238E27FC236}">
                  <a16:creationId xmlns:a16="http://schemas.microsoft.com/office/drawing/2014/main" id="{4B976783-4FD3-A12A-6BB0-98A2BDED11D6}"/>
                </a:ext>
              </a:extLst>
            </p:cNvPr>
            <p:cNvSpPr txBox="1"/>
            <p:nvPr/>
          </p:nvSpPr>
          <p:spPr>
            <a:xfrm>
              <a:off x="1612923" y="3888520"/>
              <a:ext cx="2333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pPr algn="ctr"/>
              <a:r>
                <a:rPr lang="en-US" altLang="zh-CN" sz="1800" b="1" dirty="0">
                  <a:solidFill>
                    <a:schemeClr val="bg1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Future Work</a:t>
              </a:r>
              <a:endParaRPr lang="zh-CN" altLang="en-US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3" name="矩形 18">
              <a:extLst>
                <a:ext uri="{FF2B5EF4-FFF2-40B4-BE49-F238E27FC236}">
                  <a16:creationId xmlns:a16="http://schemas.microsoft.com/office/drawing/2014/main" id="{490F6164-2417-90AF-9613-8B20F592E9B7}"/>
                </a:ext>
              </a:extLst>
            </p:cNvPr>
            <p:cNvSpPr/>
            <p:nvPr/>
          </p:nvSpPr>
          <p:spPr>
            <a:xfrm>
              <a:off x="1612923" y="4395113"/>
              <a:ext cx="2333119" cy="377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Extending attention models to multimodal tasks and exploring restricted local attention for larger inputs.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2865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110CD6F-DB63-4DAF-8DA7-3653ADBC1495}"/>
              </a:ext>
            </a:extLst>
          </p:cNvPr>
          <p:cNvSpPr/>
          <p:nvPr/>
        </p:nvSpPr>
        <p:spPr>
          <a:xfrm>
            <a:off x="1414131" y="2012360"/>
            <a:ext cx="94204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Thank You</a:t>
            </a:r>
            <a:endParaRPr lang="zh-CN" altLang="en-US" sz="54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77ADF593-9A92-4FD0-871F-C25DE909A83E}"/>
              </a:ext>
            </a:extLst>
          </p:cNvPr>
          <p:cNvCxnSpPr>
            <a:cxnSpLocks/>
          </p:cNvCxnSpPr>
          <p:nvPr/>
        </p:nvCxnSpPr>
        <p:spPr>
          <a:xfrm>
            <a:off x="3347095" y="3628077"/>
            <a:ext cx="547940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22D6188A-C928-4729-9259-3571AFA07C3A}"/>
              </a:ext>
            </a:extLst>
          </p:cNvPr>
          <p:cNvSpPr/>
          <p:nvPr/>
        </p:nvSpPr>
        <p:spPr>
          <a:xfrm>
            <a:off x="3331000" y="3084186"/>
            <a:ext cx="5511594" cy="35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500" dirty="0" err="1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Transformer Architecture Summary</a:t>
            </a:r>
            <a:endParaRPr lang="zh-CN" altLang="en-US" sz="15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569DE51A-514D-433D-9907-E6CFA6AA7185}"/>
              </a:ext>
            </a:extLst>
          </p:cNvPr>
          <p:cNvGrpSpPr/>
          <p:nvPr/>
        </p:nvGrpSpPr>
        <p:grpSpPr>
          <a:xfrm>
            <a:off x="4056747" y="4408545"/>
            <a:ext cx="4078506" cy="439882"/>
            <a:chOff x="4056747" y="4051795"/>
            <a:chExt cx="4078506" cy="439882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A63E9359-699F-48CC-9FD9-68237580B37D}"/>
                </a:ext>
              </a:extLst>
            </p:cNvPr>
            <p:cNvSpPr txBox="1"/>
            <p:nvPr/>
          </p:nvSpPr>
          <p:spPr>
            <a:xfrm>
              <a:off x="4288666" y="4113098"/>
              <a:ext cx="15760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 err="1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Unotebook.com</a:t>
              </a:r>
              <a:endParaRPr kumimoji="1" lang="zh-CN" altLang="en-US" sz="1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1A6B8F77-728B-4829-BD5E-78C3D61850D6}"/>
                </a:ext>
              </a:extLst>
            </p:cNvPr>
            <p:cNvSpPr txBox="1"/>
            <p:nvPr/>
          </p:nvSpPr>
          <p:spPr>
            <a:xfrm>
              <a:off x="6842583" y="4124174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20xx.xx.xx</a:t>
              </a:r>
              <a:endParaRPr kumimoji="1" lang="zh-CN" altLang="en-US" sz="1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8" name="矩形: 圆角 37">
              <a:extLst>
                <a:ext uri="{FF2B5EF4-FFF2-40B4-BE49-F238E27FC236}">
                  <a16:creationId xmlns:a16="http://schemas.microsoft.com/office/drawing/2014/main" id="{2E4FFF34-0F76-4A05-ABE7-121683DCBB7B}"/>
                </a:ext>
              </a:extLst>
            </p:cNvPr>
            <p:cNvSpPr/>
            <p:nvPr/>
          </p:nvSpPr>
          <p:spPr>
            <a:xfrm>
              <a:off x="4056747" y="4051795"/>
              <a:ext cx="4078506" cy="439882"/>
            </a:xfrm>
            <a:prstGeom prst="roundRect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CC0D2888-F649-4D11-BED5-5CC66B3C8FEB}"/>
              </a:ext>
            </a:extLst>
          </p:cNvPr>
          <p:cNvCxnSpPr>
            <a:cxnSpLocks/>
          </p:cNvCxnSpPr>
          <p:nvPr/>
        </p:nvCxnSpPr>
        <p:spPr>
          <a:xfrm>
            <a:off x="2970855" y="2931567"/>
            <a:ext cx="61556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0437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645A5-7381-B7C0-EC3C-4026044EC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BC4EDE70-69E9-A5EC-3199-C1D442B3949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1466256F-E392-C067-EC56-4EA53D4AE213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AB05B331-1D26-EC4C-A4AC-5B4201164C51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3CB806F8-55EE-1766-AEFA-5E44874595B5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F171DA59-52B8-3DB1-BCA6-D725D1A8FDDF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BCE6A9E-EB4C-B788-A49B-EAE1E4CA4BFC}"/>
              </a:ext>
            </a:extLst>
          </p:cNvPr>
          <p:cNvSpPr/>
          <p:nvPr/>
        </p:nvSpPr>
        <p:spPr>
          <a:xfrm>
            <a:off x="439826" y="587970"/>
            <a:ext cx="39034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54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CONTENTS</a:t>
            </a:r>
            <a:endParaRPr lang="zh-CN" altLang="en-US" sz="54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D1960AB8-125D-3720-9E2B-0D648B2CDD97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C513870-7A52-E990-F5C1-1B607F4DD49E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581F0400-C2D4-1C99-2951-4967E8B6CC20}"/>
              </a:ext>
            </a:extLst>
          </p:cNvPr>
          <p:cNvGrpSpPr/>
          <p:nvPr/>
        </p:nvGrpSpPr>
        <p:grpSpPr>
          <a:xfrm>
            <a:off x="3723236" y="1707846"/>
            <a:ext cx="6737300" cy="690194"/>
            <a:chOff x="2306789" y="2391783"/>
            <a:chExt cx="3814418" cy="690194"/>
          </a:xfrm>
        </p:grpSpPr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F708DE56-7D47-5B03-073D-05195B298280}"/>
                </a:ext>
              </a:extLst>
            </p:cNvPr>
            <p:cNvSpPr/>
            <p:nvPr/>
          </p:nvSpPr>
          <p:spPr>
            <a:xfrm>
              <a:off x="2306789" y="2391783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37485ADA-718D-4E6E-9596-DC226C96F37C}"/>
                </a:ext>
              </a:extLst>
            </p:cNvPr>
            <p:cNvSpPr txBox="1"/>
            <p:nvPr/>
          </p:nvSpPr>
          <p:spPr>
            <a:xfrm>
              <a:off x="3173006" y="2535401"/>
              <a:ext cx="294820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01 Background</a:t>
              </a:r>
              <a:endParaRPr lang="zh-CN" altLang="en-US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02CB3469-F21F-337E-7D70-EF2011C2FE03}"/>
                </a:ext>
              </a:extLst>
            </p:cNvPr>
            <p:cNvSpPr/>
            <p:nvPr/>
          </p:nvSpPr>
          <p:spPr>
            <a:xfrm>
              <a:off x="2334582" y="2475270"/>
              <a:ext cx="3423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2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090E7277-8658-33C9-410E-BB9B56C93F4B}"/>
                </a:ext>
              </a:extLst>
            </p:cNvPr>
            <p:cNvSpPr/>
            <p:nvPr/>
          </p:nvSpPr>
          <p:spPr>
            <a:xfrm rot="11847306">
              <a:off x="2775256" y="2737889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07EA14BB-4B92-32D1-AC96-175917B80105}"/>
              </a:ext>
            </a:extLst>
          </p:cNvPr>
          <p:cNvGrpSpPr/>
          <p:nvPr/>
        </p:nvGrpSpPr>
        <p:grpSpPr>
          <a:xfrm>
            <a:off x="3751030" y="2733233"/>
            <a:ext cx="6706190" cy="690194"/>
            <a:chOff x="2306789" y="2391783"/>
            <a:chExt cx="3565501" cy="690194"/>
          </a:xfrm>
        </p:grpSpPr>
        <p:sp>
          <p:nvSpPr>
            <p:cNvPr id="27" name="任意多边形: 形状 26">
              <a:extLst>
                <a:ext uri="{FF2B5EF4-FFF2-40B4-BE49-F238E27FC236}">
                  <a16:creationId xmlns:a16="http://schemas.microsoft.com/office/drawing/2014/main" id="{CFDD3EDE-70EB-2EB7-38C0-4A17798965C3}"/>
                </a:ext>
              </a:extLst>
            </p:cNvPr>
            <p:cNvSpPr/>
            <p:nvPr/>
          </p:nvSpPr>
          <p:spPr>
            <a:xfrm>
              <a:off x="2306789" y="2391783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4E1663EA-0907-2379-419E-0C56728510DC}"/>
                </a:ext>
              </a:extLst>
            </p:cNvPr>
            <p:cNvSpPr txBox="1"/>
            <p:nvPr/>
          </p:nvSpPr>
          <p:spPr>
            <a:xfrm>
              <a:off x="3097518" y="2534440"/>
              <a:ext cx="277477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02 Model Architecture</a:t>
              </a:r>
              <a:endParaRPr lang="zh-CN" altLang="en-US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4B3DC866-CE2B-265F-F5D3-8D9F9C80935A}"/>
                </a:ext>
              </a:extLst>
            </p:cNvPr>
            <p:cNvSpPr/>
            <p:nvPr/>
          </p:nvSpPr>
          <p:spPr>
            <a:xfrm>
              <a:off x="2334582" y="2475270"/>
              <a:ext cx="3214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2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1" name="任意多边形: 形状 30">
              <a:extLst>
                <a:ext uri="{FF2B5EF4-FFF2-40B4-BE49-F238E27FC236}">
                  <a16:creationId xmlns:a16="http://schemas.microsoft.com/office/drawing/2014/main" id="{87510705-C506-0162-8D56-D1377A9C18F4}"/>
                </a:ext>
              </a:extLst>
            </p:cNvPr>
            <p:cNvSpPr/>
            <p:nvPr/>
          </p:nvSpPr>
          <p:spPr>
            <a:xfrm rot="11847306">
              <a:off x="2775256" y="2737889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43EB90E2-D72B-F7F5-24D5-137DD42EE6C8}"/>
              </a:ext>
            </a:extLst>
          </p:cNvPr>
          <p:cNvGrpSpPr/>
          <p:nvPr/>
        </p:nvGrpSpPr>
        <p:grpSpPr>
          <a:xfrm>
            <a:off x="3736486" y="3716209"/>
            <a:ext cx="6720734" cy="690194"/>
            <a:chOff x="2306789" y="2391783"/>
            <a:chExt cx="3805039" cy="690194"/>
          </a:xfrm>
        </p:grpSpPr>
        <p:sp>
          <p:nvSpPr>
            <p:cNvPr id="33" name="任意多边形: 形状 32">
              <a:extLst>
                <a:ext uri="{FF2B5EF4-FFF2-40B4-BE49-F238E27FC236}">
                  <a16:creationId xmlns:a16="http://schemas.microsoft.com/office/drawing/2014/main" id="{4B4D4EA6-BED2-1E22-9FAB-035FB56C9D1C}"/>
                </a:ext>
              </a:extLst>
            </p:cNvPr>
            <p:cNvSpPr/>
            <p:nvPr/>
          </p:nvSpPr>
          <p:spPr>
            <a:xfrm>
              <a:off x="2306789" y="2391783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D694363-5D8D-B72F-CF22-AA6216E295F7}"/>
                </a:ext>
              </a:extLst>
            </p:cNvPr>
            <p:cNvSpPr txBox="1"/>
            <p:nvPr/>
          </p:nvSpPr>
          <p:spPr>
            <a:xfrm>
              <a:off x="3163627" y="2539343"/>
              <a:ext cx="294820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03 Attention Mechanisms</a:t>
              </a:r>
              <a:endParaRPr lang="zh-CN" altLang="en-US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AAE7B203-4EE2-C44D-C547-671BB7225B4B}"/>
                </a:ext>
              </a:extLst>
            </p:cNvPr>
            <p:cNvSpPr/>
            <p:nvPr/>
          </p:nvSpPr>
          <p:spPr>
            <a:xfrm>
              <a:off x="2334582" y="2475270"/>
              <a:ext cx="3423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2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282E8893-FC6A-51FA-A7CF-3FA4CFAF749F}"/>
                </a:ext>
              </a:extLst>
            </p:cNvPr>
            <p:cNvSpPr/>
            <p:nvPr/>
          </p:nvSpPr>
          <p:spPr>
            <a:xfrm rot="11847306">
              <a:off x="2775256" y="2737889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2B70D0CE-61D0-445D-7F19-CAC01397E5B3}"/>
              </a:ext>
            </a:extLst>
          </p:cNvPr>
          <p:cNvGrpSpPr/>
          <p:nvPr/>
        </p:nvGrpSpPr>
        <p:grpSpPr>
          <a:xfrm>
            <a:off x="3764279" y="4667022"/>
            <a:ext cx="6640143" cy="690194"/>
            <a:chOff x="2306789" y="2391783"/>
            <a:chExt cx="3759411" cy="690194"/>
          </a:xfrm>
        </p:grpSpPr>
        <p:sp>
          <p:nvSpPr>
            <p:cNvPr id="44" name="任意多边形: 形状 43">
              <a:extLst>
                <a:ext uri="{FF2B5EF4-FFF2-40B4-BE49-F238E27FC236}">
                  <a16:creationId xmlns:a16="http://schemas.microsoft.com/office/drawing/2014/main" id="{89C097B1-5E30-C2EA-30EE-248D42EB96D2}"/>
                </a:ext>
              </a:extLst>
            </p:cNvPr>
            <p:cNvSpPr/>
            <p:nvPr/>
          </p:nvSpPr>
          <p:spPr>
            <a:xfrm>
              <a:off x="2306789" y="2391783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51C3260-BA09-3750-0608-F10AA9777C99}"/>
                </a:ext>
              </a:extLst>
            </p:cNvPr>
            <p:cNvSpPr txBox="1"/>
            <p:nvPr/>
          </p:nvSpPr>
          <p:spPr>
            <a:xfrm>
              <a:off x="3117999" y="2534111"/>
              <a:ext cx="294820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04 Training &amp; Results</a:t>
              </a:r>
              <a:endParaRPr lang="zh-CN" altLang="en-US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9A6F7A78-0615-CAFD-ED8A-7C84E193B149}"/>
                </a:ext>
              </a:extLst>
            </p:cNvPr>
            <p:cNvSpPr/>
            <p:nvPr/>
          </p:nvSpPr>
          <p:spPr>
            <a:xfrm>
              <a:off x="2334582" y="2475270"/>
              <a:ext cx="3423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2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8" name="任意多边形: 形状 47">
              <a:extLst>
                <a:ext uri="{FF2B5EF4-FFF2-40B4-BE49-F238E27FC236}">
                  <a16:creationId xmlns:a16="http://schemas.microsoft.com/office/drawing/2014/main" id="{27AB4B67-595A-B65E-5447-8CD366ED9C8F}"/>
                </a:ext>
              </a:extLst>
            </p:cNvPr>
            <p:cNvSpPr/>
            <p:nvPr/>
          </p:nvSpPr>
          <p:spPr>
            <a:xfrm rot="11847306">
              <a:off x="2775256" y="2737889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5" name="组合 42">
            <a:extLst>
              <a:ext uri="{FF2B5EF4-FFF2-40B4-BE49-F238E27FC236}">
                <a16:creationId xmlns:a16="http://schemas.microsoft.com/office/drawing/2014/main" id="{FE17A825-BEA1-0D17-ABFE-E8F4C7BA3834}"/>
              </a:ext>
            </a:extLst>
          </p:cNvPr>
          <p:cNvGrpSpPr/>
          <p:nvPr/>
        </p:nvGrpSpPr>
        <p:grpSpPr>
          <a:xfrm>
            <a:off x="3778243" y="5704610"/>
            <a:ext cx="6640143" cy="690194"/>
            <a:chOff x="2306789" y="2391783"/>
            <a:chExt cx="3759411" cy="690194"/>
          </a:xfrm>
        </p:grpSpPr>
        <p:sp>
          <p:nvSpPr>
            <p:cNvPr id="6" name="任意多边形: 形状 43">
              <a:extLst>
                <a:ext uri="{FF2B5EF4-FFF2-40B4-BE49-F238E27FC236}">
                  <a16:creationId xmlns:a16="http://schemas.microsoft.com/office/drawing/2014/main" id="{91C57507-005E-467B-699D-F5BF15BF4B73}"/>
                </a:ext>
              </a:extLst>
            </p:cNvPr>
            <p:cNvSpPr/>
            <p:nvPr/>
          </p:nvSpPr>
          <p:spPr>
            <a:xfrm>
              <a:off x="2306789" y="2391783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文本框 44">
              <a:extLst>
                <a:ext uri="{FF2B5EF4-FFF2-40B4-BE49-F238E27FC236}">
                  <a16:creationId xmlns:a16="http://schemas.microsoft.com/office/drawing/2014/main" id="{48C3AEA5-73FB-5E1A-6EA2-1CC01ED2E392}"/>
                </a:ext>
              </a:extLst>
            </p:cNvPr>
            <p:cNvSpPr txBox="1"/>
            <p:nvPr/>
          </p:nvSpPr>
          <p:spPr>
            <a:xfrm>
              <a:off x="3117999" y="2534111"/>
              <a:ext cx="294820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rPr>
                <a:t>05 Conclusion</a:t>
              </a:r>
              <a:endParaRPr lang="zh-CN" altLang="en-US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矩形 46">
              <a:extLst>
                <a:ext uri="{FF2B5EF4-FFF2-40B4-BE49-F238E27FC236}">
                  <a16:creationId xmlns:a16="http://schemas.microsoft.com/office/drawing/2014/main" id="{1834E863-B34C-1481-BF99-230BD8BCC303}"/>
                </a:ext>
              </a:extLst>
            </p:cNvPr>
            <p:cNvSpPr/>
            <p:nvPr/>
          </p:nvSpPr>
          <p:spPr>
            <a:xfrm>
              <a:off x="2334582" y="2475270"/>
              <a:ext cx="3423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2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任意多边形: 形状 47">
              <a:extLst>
                <a:ext uri="{FF2B5EF4-FFF2-40B4-BE49-F238E27FC236}">
                  <a16:creationId xmlns:a16="http://schemas.microsoft.com/office/drawing/2014/main" id="{3DBDD3F5-26E5-DEE8-1948-A3A998C000BE}"/>
                </a:ext>
              </a:extLst>
            </p:cNvPr>
            <p:cNvSpPr/>
            <p:nvPr/>
          </p:nvSpPr>
          <p:spPr>
            <a:xfrm rot="11847306">
              <a:off x="2775256" y="2737889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9089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686802D-646A-430A-A6D1-4A45620465D6}"/>
              </a:ext>
            </a:extLst>
          </p:cNvPr>
          <p:cNvSpPr txBox="1"/>
          <p:nvPr/>
        </p:nvSpPr>
        <p:spPr>
          <a:xfrm>
            <a:off x="1839432" y="4056384"/>
            <a:ext cx="86211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Background</a:t>
            </a:r>
            <a:endParaRPr lang="zh-CN" altLang="en-US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B60B8FF4-D634-4F7E-9A3A-5D949F02EFB9}"/>
              </a:ext>
            </a:extLst>
          </p:cNvPr>
          <p:cNvSpPr txBox="1"/>
          <p:nvPr/>
        </p:nvSpPr>
        <p:spPr>
          <a:xfrm>
            <a:off x="1839431" y="4954370"/>
            <a:ext cx="86211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 shift away from recurrent and convolutional sequence models.</a:t>
            </a:r>
            <a:endParaRPr lang="zh-CN" altLang="en-US" sz="20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26EF1EC5-D6CE-46E2-87C7-06C845ED08F3}"/>
              </a:ext>
            </a:extLst>
          </p:cNvPr>
          <p:cNvGrpSpPr/>
          <p:nvPr/>
        </p:nvGrpSpPr>
        <p:grpSpPr>
          <a:xfrm>
            <a:off x="2614612" y="1999377"/>
            <a:ext cx="7200899" cy="1878127"/>
            <a:chOff x="1444481" y="2570151"/>
            <a:chExt cx="2646263" cy="690194"/>
          </a:xfrm>
        </p:grpSpPr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44706185-7AC3-42C3-8A3E-26AA9910F923}"/>
                </a:ext>
              </a:extLst>
            </p:cNvPr>
            <p:cNvSpPr/>
            <p:nvPr/>
          </p:nvSpPr>
          <p:spPr>
            <a:xfrm rot="11847306">
              <a:off x="2775256" y="2916257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BFCCE220-F41B-4652-A240-3901F3A41804}"/>
                </a:ext>
              </a:extLst>
            </p:cNvPr>
            <p:cNvSpPr/>
            <p:nvPr/>
          </p:nvSpPr>
          <p:spPr>
            <a:xfrm>
              <a:off x="2306789" y="2570151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BDB4E22F-2ABB-4EB7-A30C-6F25D228058F}"/>
                </a:ext>
              </a:extLst>
            </p:cNvPr>
            <p:cNvSpPr/>
            <p:nvPr/>
          </p:nvSpPr>
          <p:spPr>
            <a:xfrm>
              <a:off x="1444481" y="2660823"/>
              <a:ext cx="2646263" cy="531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8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8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480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84838-8F35-4C8A-E046-043905149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F8984438-FCFB-2472-C442-1DCE2A495931}"/>
              </a:ext>
            </a:extLst>
          </p:cNvPr>
          <p:cNvGrpSpPr/>
          <p:nvPr/>
        </p:nvGrpSpPr>
        <p:grpSpPr>
          <a:xfrm>
            <a:off x="1146535" y="1527629"/>
            <a:ext cx="3110464" cy="4034973"/>
            <a:chOff x="1850571" y="1527629"/>
            <a:chExt cx="2521858" cy="4034973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67EB7A43-C6C8-6FA0-3D29-133ABF1C531F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6BC1103D-F11A-BB14-D08D-9D9216E7655D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" name="直角三角形 2">
                <a:extLst>
                  <a:ext uri="{FF2B5EF4-FFF2-40B4-BE49-F238E27FC236}">
                    <a16:creationId xmlns:a16="http://schemas.microsoft.com/office/drawing/2014/main" id="{A5E10BB7-9C9B-1423-0A39-18D93BC1C8CB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8" name="直角三角形 7">
                <a:extLst>
                  <a:ext uri="{FF2B5EF4-FFF2-40B4-BE49-F238E27FC236}">
                    <a16:creationId xmlns:a16="http://schemas.microsoft.com/office/drawing/2014/main" id="{C58B0F10-9202-F303-21C1-2CB675E2777E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9" name="文本框 88">
              <a:extLst>
                <a:ext uri="{FF2B5EF4-FFF2-40B4-BE49-F238E27FC236}">
                  <a16:creationId xmlns:a16="http://schemas.microsoft.com/office/drawing/2014/main" id="{A4928751-69DC-98EC-E8B9-6B4C6FA69CBD}"/>
                </a:ext>
              </a:extLst>
            </p:cNvPr>
            <p:cNvSpPr txBox="1"/>
            <p:nvPr/>
          </p:nvSpPr>
          <p:spPr>
            <a:xfrm>
              <a:off x="1850571" y="2546448"/>
              <a:ext cx="2506435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Recurrent models process sequences step by step, creating long computation paths. This limits parallelism and makes learning long-range dependencies difficult, especially as sequence length increases.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TextBox 81">
              <a:extLst>
                <a:ext uri="{FF2B5EF4-FFF2-40B4-BE49-F238E27FC236}">
                  <a16:creationId xmlns:a16="http://schemas.microsoft.com/office/drawing/2014/main" id="{783A16C1-AB2D-7241-4129-E066B5C0DAB9}"/>
                </a:ext>
              </a:extLst>
            </p:cNvPr>
            <p:cNvSpPr txBox="1"/>
            <p:nvPr/>
          </p:nvSpPr>
          <p:spPr>
            <a:xfrm>
              <a:off x="1856014" y="1965474"/>
              <a:ext cx="25064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Limitations of RNNs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EB9C5B05-B71F-6342-E6D4-64E7F5204CEF}"/>
              </a:ext>
            </a:extLst>
          </p:cNvPr>
          <p:cNvGrpSpPr/>
          <p:nvPr/>
        </p:nvGrpSpPr>
        <p:grpSpPr>
          <a:xfrm>
            <a:off x="4537970" y="1527629"/>
            <a:ext cx="3116060" cy="4034973"/>
            <a:chOff x="1846034" y="1527629"/>
            <a:chExt cx="2526395" cy="4034973"/>
          </a:xfrm>
        </p:grpSpPr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49184403-F596-457F-29DB-9A3997C71854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D4CABB2C-6816-40FF-9291-F96D3055B1E3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直角三角形 36">
                <a:extLst>
                  <a:ext uri="{FF2B5EF4-FFF2-40B4-BE49-F238E27FC236}">
                    <a16:creationId xmlns:a16="http://schemas.microsoft.com/office/drawing/2014/main" id="{AB19D40C-1CDC-0509-35FF-392EDE385956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直角三角形 37">
                <a:extLst>
                  <a:ext uri="{FF2B5EF4-FFF2-40B4-BE49-F238E27FC236}">
                    <a16:creationId xmlns:a16="http://schemas.microsoft.com/office/drawing/2014/main" id="{74649920-3D73-3128-B0B5-E712114E1C82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33" name="文本框 88">
              <a:extLst>
                <a:ext uri="{FF2B5EF4-FFF2-40B4-BE49-F238E27FC236}">
                  <a16:creationId xmlns:a16="http://schemas.microsoft.com/office/drawing/2014/main" id="{B5835016-5873-BB3A-EB96-35B0072EC528}"/>
                </a:ext>
              </a:extLst>
            </p:cNvPr>
            <p:cNvSpPr txBox="1"/>
            <p:nvPr/>
          </p:nvSpPr>
          <p:spPr>
            <a:xfrm>
              <a:off x="1850571" y="2546448"/>
              <a:ext cx="2506434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Convolutional sequence models improve parallelism but still require multiple layers to connect distant positions, increasing path length and reducing efficiency.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6BD2D3DB-8656-3F93-8181-281D4C1D456F}"/>
                </a:ext>
              </a:extLst>
            </p:cNvPr>
            <p:cNvSpPr txBox="1"/>
            <p:nvPr/>
          </p:nvSpPr>
          <p:spPr>
            <a:xfrm>
              <a:off x="1846034" y="1965474"/>
              <a:ext cx="25109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Convolutional Advances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CAB6580A-161E-0449-6045-FA0617758206}"/>
              </a:ext>
            </a:extLst>
          </p:cNvPr>
          <p:cNvGrpSpPr/>
          <p:nvPr/>
        </p:nvGrpSpPr>
        <p:grpSpPr>
          <a:xfrm>
            <a:off x="7947311" y="1527629"/>
            <a:ext cx="3110464" cy="4034973"/>
            <a:chOff x="1850571" y="1527629"/>
            <a:chExt cx="2521858" cy="4034973"/>
          </a:xfrm>
        </p:grpSpPr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41C5845B-9839-6885-9572-F24D2963EF6D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45FB3C24-D3B4-984F-1818-C42E7C367733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5" name="直角三角形 44">
                <a:extLst>
                  <a:ext uri="{FF2B5EF4-FFF2-40B4-BE49-F238E27FC236}">
                    <a16:creationId xmlns:a16="http://schemas.microsoft.com/office/drawing/2014/main" id="{9DF293BF-2B2E-9BFF-16DA-E53A6F46D75E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DFC3B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6" name="直角三角形 45">
                <a:extLst>
                  <a:ext uri="{FF2B5EF4-FFF2-40B4-BE49-F238E27FC236}">
                    <a16:creationId xmlns:a16="http://schemas.microsoft.com/office/drawing/2014/main" id="{4C6E5204-2B08-7B69-25D5-826AF5F2AEF6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DFC3B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41" name="文本框 88">
              <a:extLst>
                <a:ext uri="{FF2B5EF4-FFF2-40B4-BE49-F238E27FC236}">
                  <a16:creationId xmlns:a16="http://schemas.microsoft.com/office/drawing/2014/main" id="{284F10E3-2564-1B59-499C-FBF44986FC23}"/>
                </a:ext>
              </a:extLst>
            </p:cNvPr>
            <p:cNvSpPr txBox="1"/>
            <p:nvPr/>
          </p:nvSpPr>
          <p:spPr>
            <a:xfrm>
              <a:off x="1850571" y="2546448"/>
              <a:ext cx="2510971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Attention mechanisms enable modeling relationships independent of distance. The paper proposes replacing recurrence and convolution entirely with attention.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2" name="TextBox 81">
              <a:extLst>
                <a:ext uri="{FF2B5EF4-FFF2-40B4-BE49-F238E27FC236}">
                  <a16:creationId xmlns:a16="http://schemas.microsoft.com/office/drawing/2014/main" id="{E6B77A3B-18E9-ACE1-C16B-06DF964C2622}"/>
                </a:ext>
              </a:extLst>
            </p:cNvPr>
            <p:cNvSpPr txBox="1"/>
            <p:nvPr/>
          </p:nvSpPr>
          <p:spPr>
            <a:xfrm>
              <a:off x="1856014" y="1965474"/>
              <a:ext cx="25109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Rise of Attention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6" name="文本框 25">
            <a:extLst>
              <a:ext uri="{FF2B5EF4-FFF2-40B4-BE49-F238E27FC236}">
                <a16:creationId xmlns:a16="http://schemas.microsoft.com/office/drawing/2014/main" id="{F0FC5AC8-58FD-F5D4-E378-8BFCFAACEEDE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Background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45865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686802D-646A-430A-A6D1-4A45620465D6}"/>
              </a:ext>
            </a:extLst>
          </p:cNvPr>
          <p:cNvSpPr txBox="1"/>
          <p:nvPr/>
        </p:nvSpPr>
        <p:spPr>
          <a:xfrm>
            <a:off x="1839432" y="4056384"/>
            <a:ext cx="86211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Architecture</a:t>
            </a:r>
            <a:endParaRPr lang="zh-CN" altLang="en-US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B60B8FF4-D634-4F7E-9A3A-5D949F02EFB9}"/>
              </a:ext>
            </a:extLst>
          </p:cNvPr>
          <p:cNvSpPr txBox="1"/>
          <p:nvPr/>
        </p:nvSpPr>
        <p:spPr>
          <a:xfrm>
            <a:off x="1839431" y="4954370"/>
            <a:ext cx="86211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Transformer encoder-decoder built entirely on self-attention.</a:t>
            </a:r>
            <a:endParaRPr lang="zh-CN" altLang="en-US" sz="20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26EF1EC5-D6CE-46E2-87C7-06C845ED08F3}"/>
              </a:ext>
            </a:extLst>
          </p:cNvPr>
          <p:cNvGrpSpPr/>
          <p:nvPr/>
        </p:nvGrpSpPr>
        <p:grpSpPr>
          <a:xfrm>
            <a:off x="2614612" y="1999377"/>
            <a:ext cx="7200899" cy="1878127"/>
            <a:chOff x="1444481" y="2570151"/>
            <a:chExt cx="2646263" cy="690194"/>
          </a:xfrm>
        </p:grpSpPr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44706185-7AC3-42C3-8A3E-26AA9910F923}"/>
                </a:ext>
              </a:extLst>
            </p:cNvPr>
            <p:cNvSpPr/>
            <p:nvPr/>
          </p:nvSpPr>
          <p:spPr>
            <a:xfrm rot="11847306">
              <a:off x="2775256" y="2916257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BFCCE220-F41B-4652-A240-3901F3A41804}"/>
                </a:ext>
              </a:extLst>
            </p:cNvPr>
            <p:cNvSpPr/>
            <p:nvPr/>
          </p:nvSpPr>
          <p:spPr>
            <a:xfrm>
              <a:off x="2306789" y="2570151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BDB4E22F-2ABB-4EB7-A30C-6F25D228058F}"/>
                </a:ext>
              </a:extLst>
            </p:cNvPr>
            <p:cNvSpPr/>
            <p:nvPr/>
          </p:nvSpPr>
          <p:spPr>
            <a:xfrm>
              <a:off x="1444481" y="2660823"/>
              <a:ext cx="2646263" cy="531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8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8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480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12F21-DEFA-CA45-25A3-F5548D45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6ABCB08E-B685-BD86-EBDC-DDFC22D9EFE9}"/>
              </a:ext>
            </a:extLst>
          </p:cNvPr>
          <p:cNvGrpSpPr/>
          <p:nvPr/>
        </p:nvGrpSpPr>
        <p:grpSpPr>
          <a:xfrm>
            <a:off x="892685" y="4100285"/>
            <a:ext cx="3220118" cy="861860"/>
            <a:chOff x="1612923" y="3888520"/>
            <a:chExt cx="2333119" cy="861860"/>
          </a:xfrm>
        </p:grpSpPr>
        <p:sp>
          <p:nvSpPr>
            <p:cNvPr id="17" name="TextBox 17">
              <a:extLst>
                <a:ext uri="{FF2B5EF4-FFF2-40B4-BE49-F238E27FC236}">
                  <a16:creationId xmlns:a16="http://schemas.microsoft.com/office/drawing/2014/main" id="{A7FF4802-84BB-71FD-E614-31069484BFE7}"/>
                </a:ext>
              </a:extLst>
            </p:cNvPr>
            <p:cNvSpPr txBox="1"/>
            <p:nvPr/>
          </p:nvSpPr>
          <p:spPr>
            <a:xfrm>
              <a:off x="1612923" y="3888520"/>
              <a:ext cx="2333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pPr algn="ctr"/>
              <a:r>
                <a:rPr lang="en-US" altLang="zh-CN" sz="1800" b="1" dirty="0">
                  <a:solidFill>
                    <a:schemeClr val="bg1">
                      <a:lumMod val="50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Encoder Stack</a:t>
              </a:r>
              <a:endParaRPr lang="zh-CN" altLang="en-US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1774FB3D-C13E-7BB6-EEAB-12FD721ACBCD}"/>
                </a:ext>
              </a:extLst>
            </p:cNvPr>
            <p:cNvSpPr/>
            <p:nvPr/>
          </p:nvSpPr>
          <p:spPr>
            <a:xfrm>
              <a:off x="1612923" y="4372520"/>
              <a:ext cx="2333119" cy="377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Six layers combining multi-head self-attention and feed-forward networks with residual connections.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E213E2B5-3459-91C9-D039-7BDAFCE87082}"/>
              </a:ext>
            </a:extLst>
          </p:cNvPr>
          <p:cNvSpPr/>
          <p:nvPr/>
        </p:nvSpPr>
        <p:spPr>
          <a:xfrm rot="4976697">
            <a:off x="1410873" y="1308012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DFC3BA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9" name="任意多边形: 形状 48">
            <a:extLst>
              <a:ext uri="{FF2B5EF4-FFF2-40B4-BE49-F238E27FC236}">
                <a16:creationId xmlns:a16="http://schemas.microsoft.com/office/drawing/2014/main" id="{C296736D-4B5E-058B-7C91-842D379E4BE5}"/>
              </a:ext>
            </a:extLst>
          </p:cNvPr>
          <p:cNvSpPr/>
          <p:nvPr/>
        </p:nvSpPr>
        <p:spPr>
          <a:xfrm rot="4976697">
            <a:off x="5005093" y="1290948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82A3B6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4" name="任意多边形: 形状 53">
            <a:extLst>
              <a:ext uri="{FF2B5EF4-FFF2-40B4-BE49-F238E27FC236}">
                <a16:creationId xmlns:a16="http://schemas.microsoft.com/office/drawing/2014/main" id="{68349D09-9F6D-8EE7-9349-A6517C6B88CA}"/>
              </a:ext>
            </a:extLst>
          </p:cNvPr>
          <p:cNvSpPr/>
          <p:nvPr/>
        </p:nvSpPr>
        <p:spPr>
          <a:xfrm rot="4976697">
            <a:off x="8519689" y="1308011"/>
            <a:ext cx="2183742" cy="2540836"/>
          </a:xfrm>
          <a:custGeom>
            <a:avLst/>
            <a:gdLst>
              <a:gd name="connsiteX0" fmla="*/ 596925 w 1027091"/>
              <a:gd name="connsiteY0" fmla="*/ 7891 h 1195045"/>
              <a:gd name="connsiteX1" fmla="*/ 826573 w 1027091"/>
              <a:gd name="connsiteY1" fmla="*/ 267352 h 1195045"/>
              <a:gd name="connsiteX2" fmla="*/ 805522 w 1027091"/>
              <a:gd name="connsiteY2" fmla="*/ 498143 h 1195045"/>
              <a:gd name="connsiteX3" fmla="*/ 999833 w 1027091"/>
              <a:gd name="connsiteY3" fmla="*/ 772273 h 1195045"/>
              <a:gd name="connsiteX4" fmla="*/ 1001262 w 1027091"/>
              <a:gd name="connsiteY4" fmla="*/ 996015 h 1195045"/>
              <a:gd name="connsiteX5" fmla="*/ 820572 w 1027091"/>
              <a:gd name="connsiteY5" fmla="*/ 1149463 h 1195045"/>
              <a:gd name="connsiteX6" fmla="*/ 423951 w 1027091"/>
              <a:gd name="connsiteY6" fmla="*/ 1169846 h 1195045"/>
              <a:gd name="connsiteX7" fmla="*/ 107054 w 1027091"/>
              <a:gd name="connsiteY7" fmla="*/ 930388 h 1195045"/>
              <a:gd name="connsiteX8" fmla="*/ 42856 w 1027091"/>
              <a:gd name="connsiteY8" fmla="*/ 800371 h 1195045"/>
              <a:gd name="connsiteX9" fmla="*/ 21234 w 1027091"/>
              <a:gd name="connsiteY9" fmla="*/ 404798 h 1195045"/>
              <a:gd name="connsiteX10" fmla="*/ 418522 w 1027091"/>
              <a:gd name="connsiteY10" fmla="*/ 14178 h 1195045"/>
              <a:gd name="connsiteX11" fmla="*/ 596925 w 1027091"/>
              <a:gd name="connsiteY11" fmla="*/ 7891 h 11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7091" h="1195045">
                <a:moveTo>
                  <a:pt x="596925" y="7891"/>
                </a:moveTo>
                <a:cubicBezTo>
                  <a:pt x="718655" y="34657"/>
                  <a:pt x="824954" y="142670"/>
                  <a:pt x="826573" y="267352"/>
                </a:cubicBezTo>
                <a:cubicBezTo>
                  <a:pt x="827621" y="344981"/>
                  <a:pt x="790569" y="421943"/>
                  <a:pt x="805522" y="498143"/>
                </a:cubicBezTo>
                <a:cubicBezTo>
                  <a:pt x="827240" y="609300"/>
                  <a:pt x="947445" y="671879"/>
                  <a:pt x="999833" y="772273"/>
                </a:cubicBezTo>
                <a:cubicBezTo>
                  <a:pt x="1035647" y="840948"/>
                  <a:pt x="1036218" y="926863"/>
                  <a:pt x="1001262" y="996015"/>
                </a:cubicBezTo>
                <a:cubicBezTo>
                  <a:pt x="964876" y="1068024"/>
                  <a:pt x="894867" y="1117935"/>
                  <a:pt x="820572" y="1149463"/>
                </a:cubicBezTo>
                <a:cubicBezTo>
                  <a:pt x="696176" y="1202136"/>
                  <a:pt x="553110" y="1209470"/>
                  <a:pt x="423951" y="1169846"/>
                </a:cubicBezTo>
                <a:cubicBezTo>
                  <a:pt x="294792" y="1130222"/>
                  <a:pt x="180492" y="1043830"/>
                  <a:pt x="107054" y="930388"/>
                </a:cubicBezTo>
                <a:cubicBezTo>
                  <a:pt x="80766" y="889716"/>
                  <a:pt x="59525" y="845806"/>
                  <a:pt x="42856" y="800371"/>
                </a:cubicBezTo>
                <a:cubicBezTo>
                  <a:pt x="-3435" y="674356"/>
                  <a:pt x="-14675" y="534148"/>
                  <a:pt x="21234" y="404798"/>
                </a:cubicBezTo>
                <a:cubicBezTo>
                  <a:pt x="72574" y="219727"/>
                  <a:pt x="232594" y="64089"/>
                  <a:pt x="418522" y="14178"/>
                </a:cubicBezTo>
                <a:cubicBezTo>
                  <a:pt x="476434" y="-1443"/>
                  <a:pt x="537966" y="-5063"/>
                  <a:pt x="596925" y="7891"/>
                </a:cubicBezTo>
                <a:close/>
              </a:path>
            </a:pathLst>
          </a:custGeom>
          <a:solidFill>
            <a:srgbClr val="7EC3C6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C6D35A7-1757-583C-4E16-D20CDB25F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12246" y="1812240"/>
            <a:ext cx="1224092" cy="122409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B59BF12-7719-3161-227A-66DFB0369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63370" y="1812240"/>
            <a:ext cx="1224092" cy="1224092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7FB91FF-9A1A-139D-4FAF-E3F583D578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55662" y="1812240"/>
            <a:ext cx="1224092" cy="1224092"/>
          </a:xfrm>
          <a:prstGeom prst="rect">
            <a:avLst/>
          </a:prstGeom>
        </p:spPr>
      </p:pic>
      <p:sp>
        <p:nvSpPr>
          <p:cNvPr id="6" name="TextBox 17">
            <a:extLst>
              <a:ext uri="{FF2B5EF4-FFF2-40B4-BE49-F238E27FC236}">
                <a16:creationId xmlns:a16="http://schemas.microsoft.com/office/drawing/2014/main" id="{EA32E554-D757-4BFF-4FA1-43FDFDA872FE}"/>
              </a:ext>
            </a:extLst>
          </p:cNvPr>
          <p:cNvSpPr txBox="1"/>
          <p:nvPr/>
        </p:nvSpPr>
        <p:spPr>
          <a:xfrm>
            <a:off x="4485941" y="4100285"/>
            <a:ext cx="322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Decoder Stack</a:t>
            </a:r>
            <a:endParaRPr lang="zh-CN" altLang="en-US" sz="1800" b="1" dirty="0">
              <a:solidFill>
                <a:schemeClr val="bg1">
                  <a:lumMod val="50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矩形 18">
            <a:extLst>
              <a:ext uri="{FF2B5EF4-FFF2-40B4-BE49-F238E27FC236}">
                <a16:creationId xmlns:a16="http://schemas.microsoft.com/office/drawing/2014/main" id="{D9B126A4-49C0-FB6C-6EE5-D3B3EB9FCF37}"/>
              </a:ext>
            </a:extLst>
          </p:cNvPr>
          <p:cNvSpPr/>
          <p:nvPr/>
        </p:nvSpPr>
        <p:spPr>
          <a:xfrm>
            <a:off x="4493364" y="4584285"/>
            <a:ext cx="3220118" cy="37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Similar structure but includes masked self-attention and encoder-decoder attention.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136E5818-73D4-409B-E5AC-672F7BD83DCB}"/>
              </a:ext>
            </a:extLst>
          </p:cNvPr>
          <p:cNvSpPr txBox="1"/>
          <p:nvPr/>
        </p:nvSpPr>
        <p:spPr>
          <a:xfrm>
            <a:off x="8079197" y="4100285"/>
            <a:ext cx="322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Unified Dimensionality</a:t>
            </a:r>
            <a:endParaRPr lang="zh-CN" altLang="en-US" sz="1800" b="1" dirty="0">
              <a:solidFill>
                <a:schemeClr val="bg1">
                  <a:lumMod val="50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矩形 18">
            <a:extLst>
              <a:ext uri="{FF2B5EF4-FFF2-40B4-BE49-F238E27FC236}">
                <a16:creationId xmlns:a16="http://schemas.microsoft.com/office/drawing/2014/main" id="{02FFAC8B-B79C-E952-D1A6-9DFFA2A82560}"/>
              </a:ext>
            </a:extLst>
          </p:cNvPr>
          <p:cNvSpPr/>
          <p:nvPr/>
        </p:nvSpPr>
        <p:spPr>
          <a:xfrm>
            <a:off x="8079197" y="4584285"/>
            <a:ext cx="3220118" cy="37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All layers operate at a fixed dimensionality to support residual connections.</a:t>
            </a:r>
          </a:p>
        </p:txBody>
      </p:sp>
      <p:sp>
        <p:nvSpPr>
          <p:cNvPr id="10" name="文本框 25">
            <a:extLst>
              <a:ext uri="{FF2B5EF4-FFF2-40B4-BE49-F238E27FC236}">
                <a16:creationId xmlns:a16="http://schemas.microsoft.com/office/drawing/2014/main" id="{3F3865E5-D4A3-DA21-0EBB-800F995143DC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Architecture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2056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1F211F19-F6FA-44E8-87EA-4EBA2977AC71}"/>
              </a:ext>
            </a:extLst>
          </p:cNvPr>
          <p:cNvGrpSpPr/>
          <p:nvPr/>
        </p:nvGrpSpPr>
        <p:grpSpPr>
          <a:xfrm>
            <a:off x="1850571" y="1527629"/>
            <a:ext cx="3969144" cy="4034973"/>
            <a:chOff x="1850571" y="1527629"/>
            <a:chExt cx="2521858" cy="4034973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AE07ABE4-8A3B-4921-970C-01593BCE6C4E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C6D5EB81-E727-413F-83B0-A5449EFF548C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" name="直角三角形 2">
                <a:extLst>
                  <a:ext uri="{FF2B5EF4-FFF2-40B4-BE49-F238E27FC236}">
                    <a16:creationId xmlns:a16="http://schemas.microsoft.com/office/drawing/2014/main" id="{C9219088-3997-4197-B637-407C12151848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8" name="直角三角形 7">
                <a:extLst>
                  <a:ext uri="{FF2B5EF4-FFF2-40B4-BE49-F238E27FC236}">
                    <a16:creationId xmlns:a16="http://schemas.microsoft.com/office/drawing/2014/main" id="{0CD668A6-50F4-4A96-A506-56429CB2344B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82A3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9" name="文本框 88">
              <a:extLst>
                <a:ext uri="{FF2B5EF4-FFF2-40B4-BE49-F238E27FC236}">
                  <a16:creationId xmlns:a16="http://schemas.microsoft.com/office/drawing/2014/main" id="{2C773DA5-0E61-4E3B-845B-0C78710D3BA1}"/>
                </a:ext>
              </a:extLst>
            </p:cNvPr>
            <p:cNvSpPr txBox="1"/>
            <p:nvPr/>
          </p:nvSpPr>
          <p:spPr>
            <a:xfrm>
              <a:off x="1850571" y="2546448"/>
              <a:ext cx="2506435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The encoder uses stacked layers of multi-head self-attention and point-wise feed-forward networks. Each sub-layer includes residual connections and layer normalization. The uniform dimensionality enables stable training and efficient representation learning.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TextBox 81">
              <a:extLst>
                <a:ext uri="{FF2B5EF4-FFF2-40B4-BE49-F238E27FC236}">
                  <a16:creationId xmlns:a16="http://schemas.microsoft.com/office/drawing/2014/main" id="{9299203B-990A-46C5-9175-FC7B63A1D48C}"/>
                </a:ext>
              </a:extLst>
            </p:cNvPr>
            <p:cNvSpPr txBox="1"/>
            <p:nvPr/>
          </p:nvSpPr>
          <p:spPr>
            <a:xfrm>
              <a:off x="1856014" y="1965474"/>
              <a:ext cx="25064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Encoder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393BD13E-AE02-4AB4-9AA2-63FAEE712852}"/>
              </a:ext>
            </a:extLst>
          </p:cNvPr>
          <p:cNvGrpSpPr/>
          <p:nvPr/>
        </p:nvGrpSpPr>
        <p:grpSpPr>
          <a:xfrm>
            <a:off x="6666577" y="1527627"/>
            <a:ext cx="3976285" cy="4034973"/>
            <a:chOff x="1846034" y="1527629"/>
            <a:chExt cx="2526395" cy="4034973"/>
          </a:xfrm>
        </p:grpSpPr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089E71C4-A91F-4206-B45C-3E56EFFE3323}"/>
                </a:ext>
              </a:extLst>
            </p:cNvPr>
            <p:cNvGrpSpPr/>
            <p:nvPr/>
          </p:nvGrpSpPr>
          <p:grpSpPr>
            <a:xfrm>
              <a:off x="1851478" y="1527629"/>
              <a:ext cx="2520951" cy="4034973"/>
              <a:chOff x="1635578" y="1451429"/>
              <a:chExt cx="2520951" cy="4034973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6C45C5E0-FA72-424C-99C5-1C950F839DE5}"/>
                  </a:ext>
                </a:extLst>
              </p:cNvPr>
              <p:cNvSpPr/>
              <p:nvPr/>
            </p:nvSpPr>
            <p:spPr>
              <a:xfrm>
                <a:off x="1640114" y="1451429"/>
                <a:ext cx="2510972" cy="40349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7" name="直角三角形 36">
                <a:extLst>
                  <a:ext uri="{FF2B5EF4-FFF2-40B4-BE49-F238E27FC236}">
                    <a16:creationId xmlns:a16="http://schemas.microsoft.com/office/drawing/2014/main" id="{2A0B506F-0AD2-4A97-AFBF-03C102A99869}"/>
                  </a:ext>
                </a:extLst>
              </p:cNvPr>
              <p:cNvSpPr/>
              <p:nvPr/>
            </p:nvSpPr>
            <p:spPr>
              <a:xfrm rot="5400000">
                <a:off x="1621064" y="1465945"/>
                <a:ext cx="609600" cy="580572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8" name="直角三角形 37">
                <a:extLst>
                  <a:ext uri="{FF2B5EF4-FFF2-40B4-BE49-F238E27FC236}">
                    <a16:creationId xmlns:a16="http://schemas.microsoft.com/office/drawing/2014/main" id="{AC982038-9FB5-4485-993A-A9AA136D8D4D}"/>
                  </a:ext>
                </a:extLst>
              </p:cNvPr>
              <p:cNvSpPr/>
              <p:nvPr/>
            </p:nvSpPr>
            <p:spPr>
              <a:xfrm rot="5400000" flipH="1" flipV="1">
                <a:off x="3223360" y="4553233"/>
                <a:ext cx="955929" cy="910409"/>
              </a:xfrm>
              <a:prstGeom prst="rtTriangle">
                <a:avLst/>
              </a:prstGeom>
              <a:solidFill>
                <a:srgbClr val="7EC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gradFill>
                    <a:gsLst>
                      <a:gs pos="97000">
                        <a:srgbClr val="448EF6"/>
                      </a:gs>
                      <a:gs pos="1770">
                        <a:srgbClr val="65DAF7"/>
                      </a:gs>
                      <a:gs pos="44000">
                        <a:srgbClr val="75C2F6"/>
                      </a:gs>
                    </a:gsLst>
                    <a:lin ang="2400000" scaled="0"/>
                  </a:gra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33" name="文本框 88">
              <a:extLst>
                <a:ext uri="{FF2B5EF4-FFF2-40B4-BE49-F238E27FC236}">
                  <a16:creationId xmlns:a16="http://schemas.microsoft.com/office/drawing/2014/main" id="{0D5771D9-FD42-47A5-BE36-3E03F33165CA}"/>
                </a:ext>
              </a:extLst>
            </p:cNvPr>
            <p:cNvSpPr txBox="1"/>
            <p:nvPr/>
          </p:nvSpPr>
          <p:spPr>
            <a:xfrm>
              <a:off x="1850571" y="2546448"/>
              <a:ext cx="2506434" cy="418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The decoder introduces an additional encoder-decoder attention layer. It masks future positions in self-attention to preserve autoregressive generation. Residual connections and normalization are applied similarly to the encoder.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BF03BDB0-C546-4389-84D1-7D464C067229}"/>
                </a:ext>
              </a:extLst>
            </p:cNvPr>
            <p:cNvSpPr txBox="1"/>
            <p:nvPr/>
          </p:nvSpPr>
          <p:spPr>
            <a:xfrm>
              <a:off x="1846034" y="1965474"/>
              <a:ext cx="25109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Decoder</a:t>
              </a:r>
              <a:endPara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6" name="文本框 25">
            <a:extLst>
              <a:ext uri="{FF2B5EF4-FFF2-40B4-BE49-F238E27FC236}">
                <a16:creationId xmlns:a16="http://schemas.microsoft.com/office/drawing/2014/main" id="{93BC218E-A475-753B-3128-B5D70591CEF2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Encoder-Decoder Details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36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00221244-6E14-4516-BEB8-1E91A3C99F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A3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7B828DD3-396F-4E09-8770-0DD6202DE2DE}"/>
              </a:ext>
            </a:extLst>
          </p:cNvPr>
          <p:cNvSpPr/>
          <p:nvPr/>
        </p:nvSpPr>
        <p:spPr>
          <a:xfrm>
            <a:off x="7905615" y="1"/>
            <a:ext cx="4286385" cy="3081976"/>
          </a:xfrm>
          <a:custGeom>
            <a:avLst/>
            <a:gdLst>
              <a:gd name="connsiteX0" fmla="*/ 1597152 w 1597152"/>
              <a:gd name="connsiteY0" fmla="*/ 0 h 1306067"/>
              <a:gd name="connsiteX1" fmla="*/ 1597152 w 1597152"/>
              <a:gd name="connsiteY1" fmla="*/ 1152144 h 1306067"/>
              <a:gd name="connsiteX2" fmla="*/ 1528572 w 1597152"/>
              <a:gd name="connsiteY2" fmla="*/ 1190244 h 1306067"/>
              <a:gd name="connsiteX3" fmla="*/ 1331976 w 1597152"/>
              <a:gd name="connsiteY3" fmla="*/ 1258824 h 1306067"/>
              <a:gd name="connsiteX4" fmla="*/ 1117092 w 1597152"/>
              <a:gd name="connsiteY4" fmla="*/ 1290828 h 1306067"/>
              <a:gd name="connsiteX5" fmla="*/ 1013460 w 1597152"/>
              <a:gd name="connsiteY5" fmla="*/ 1303020 h 1306067"/>
              <a:gd name="connsiteX6" fmla="*/ 955548 w 1597152"/>
              <a:gd name="connsiteY6" fmla="*/ 1306068 h 1306067"/>
              <a:gd name="connsiteX7" fmla="*/ 862584 w 1597152"/>
              <a:gd name="connsiteY7" fmla="*/ 1306068 h 1306067"/>
              <a:gd name="connsiteX8" fmla="*/ 678180 w 1597152"/>
              <a:gd name="connsiteY8" fmla="*/ 1277112 h 1306067"/>
              <a:gd name="connsiteX9" fmla="*/ 495300 w 1597152"/>
              <a:gd name="connsiteY9" fmla="*/ 1191768 h 1306067"/>
              <a:gd name="connsiteX10" fmla="*/ 399288 w 1597152"/>
              <a:gd name="connsiteY10" fmla="*/ 1106424 h 1306067"/>
              <a:gd name="connsiteX11" fmla="*/ 315468 w 1597152"/>
              <a:gd name="connsiteY11" fmla="*/ 1008888 h 1306067"/>
              <a:gd name="connsiteX12" fmla="*/ 150876 w 1597152"/>
              <a:gd name="connsiteY12" fmla="*/ 829056 h 1306067"/>
              <a:gd name="connsiteX13" fmla="*/ 25908 w 1597152"/>
              <a:gd name="connsiteY13" fmla="*/ 655320 h 1306067"/>
              <a:gd name="connsiteX14" fmla="*/ 0 w 1597152"/>
              <a:gd name="connsiteY14" fmla="*/ 413004 h 1306067"/>
              <a:gd name="connsiteX15" fmla="*/ 0 w 1597152"/>
              <a:gd name="connsiteY15" fmla="*/ 246888 h 1306067"/>
              <a:gd name="connsiteX16" fmla="*/ 45720 w 1597152"/>
              <a:gd name="connsiteY16" fmla="*/ 0 h 1306067"/>
              <a:gd name="connsiteX17" fmla="*/ 1597152 w 1597152"/>
              <a:gd name="connsiteY17" fmla="*/ 0 h 130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7152" h="1306067">
                <a:moveTo>
                  <a:pt x="1597152" y="0"/>
                </a:moveTo>
                <a:lnTo>
                  <a:pt x="1597152" y="1152144"/>
                </a:lnTo>
                <a:cubicBezTo>
                  <a:pt x="1574292" y="1167384"/>
                  <a:pt x="1549908" y="1178052"/>
                  <a:pt x="1528572" y="1190244"/>
                </a:cubicBezTo>
                <a:cubicBezTo>
                  <a:pt x="1461516" y="1223772"/>
                  <a:pt x="1397508" y="1248156"/>
                  <a:pt x="1331976" y="1258824"/>
                </a:cubicBezTo>
                <a:cubicBezTo>
                  <a:pt x="1260348" y="1271016"/>
                  <a:pt x="1188721" y="1281684"/>
                  <a:pt x="1117092" y="1290828"/>
                </a:cubicBezTo>
                <a:cubicBezTo>
                  <a:pt x="1083564" y="1295400"/>
                  <a:pt x="1048512" y="1299972"/>
                  <a:pt x="1013460" y="1303020"/>
                </a:cubicBezTo>
                <a:cubicBezTo>
                  <a:pt x="979932" y="1304544"/>
                  <a:pt x="960120" y="1306068"/>
                  <a:pt x="955548" y="1306068"/>
                </a:cubicBezTo>
                <a:lnTo>
                  <a:pt x="862584" y="1306068"/>
                </a:lnTo>
                <a:cubicBezTo>
                  <a:pt x="801624" y="1298448"/>
                  <a:pt x="737616" y="1293876"/>
                  <a:pt x="678180" y="1277112"/>
                </a:cubicBezTo>
                <a:cubicBezTo>
                  <a:pt x="618744" y="1260348"/>
                  <a:pt x="550164" y="1231392"/>
                  <a:pt x="495300" y="1191768"/>
                </a:cubicBezTo>
                <a:cubicBezTo>
                  <a:pt x="469392" y="1173480"/>
                  <a:pt x="429768" y="1143000"/>
                  <a:pt x="399288" y="1106424"/>
                </a:cubicBezTo>
                <a:cubicBezTo>
                  <a:pt x="370332" y="1074420"/>
                  <a:pt x="342900" y="1040892"/>
                  <a:pt x="315468" y="1008888"/>
                </a:cubicBezTo>
                <a:cubicBezTo>
                  <a:pt x="257556" y="941832"/>
                  <a:pt x="208788" y="890016"/>
                  <a:pt x="150876" y="829056"/>
                </a:cubicBezTo>
                <a:cubicBezTo>
                  <a:pt x="99060" y="777240"/>
                  <a:pt x="35052" y="713232"/>
                  <a:pt x="25908" y="655320"/>
                </a:cubicBezTo>
                <a:cubicBezTo>
                  <a:pt x="21336" y="630936"/>
                  <a:pt x="0" y="440436"/>
                  <a:pt x="0" y="413004"/>
                </a:cubicBezTo>
                <a:lnTo>
                  <a:pt x="0" y="246888"/>
                </a:lnTo>
                <a:cubicBezTo>
                  <a:pt x="6096" y="164592"/>
                  <a:pt x="16764" y="82296"/>
                  <a:pt x="45720" y="0"/>
                </a:cubicBezTo>
                <a:lnTo>
                  <a:pt x="1597152" y="0"/>
                </a:lnTo>
                <a:close/>
              </a:path>
            </a:pathLst>
          </a:custGeom>
          <a:solidFill>
            <a:srgbClr val="C8C8C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14C0AB9-CC51-43F3-AE2D-6B555C40FDE3}"/>
              </a:ext>
            </a:extLst>
          </p:cNvPr>
          <p:cNvSpPr/>
          <p:nvPr/>
        </p:nvSpPr>
        <p:spPr>
          <a:xfrm>
            <a:off x="5875814" y="1"/>
            <a:ext cx="6316186" cy="5446376"/>
          </a:xfrm>
          <a:custGeom>
            <a:avLst/>
            <a:gdLst>
              <a:gd name="connsiteX0" fmla="*/ 818388 w 2368296"/>
              <a:gd name="connsiteY0" fmla="*/ 0 h 2322576"/>
              <a:gd name="connsiteX1" fmla="*/ 794004 w 2368296"/>
              <a:gd name="connsiteY1" fmla="*/ 83820 h 2322576"/>
              <a:gd name="connsiteX2" fmla="*/ 784860 w 2368296"/>
              <a:gd name="connsiteY2" fmla="*/ 135636 h 2322576"/>
              <a:gd name="connsiteX3" fmla="*/ 772668 w 2368296"/>
              <a:gd name="connsiteY3" fmla="*/ 234696 h 2322576"/>
              <a:gd name="connsiteX4" fmla="*/ 772668 w 2368296"/>
              <a:gd name="connsiteY4" fmla="*/ 423672 h 2322576"/>
              <a:gd name="connsiteX5" fmla="*/ 794004 w 2368296"/>
              <a:gd name="connsiteY5" fmla="*/ 630936 h 2322576"/>
              <a:gd name="connsiteX6" fmla="*/ 795528 w 2368296"/>
              <a:gd name="connsiteY6" fmla="*/ 637032 h 2322576"/>
              <a:gd name="connsiteX7" fmla="*/ 912876 w 2368296"/>
              <a:gd name="connsiteY7" fmla="*/ 818388 h 2322576"/>
              <a:gd name="connsiteX8" fmla="*/ 1094232 w 2368296"/>
              <a:gd name="connsiteY8" fmla="*/ 1014984 h 2322576"/>
              <a:gd name="connsiteX9" fmla="*/ 1286256 w 2368296"/>
              <a:gd name="connsiteY9" fmla="*/ 1203960 h 2322576"/>
              <a:gd name="connsiteX10" fmla="*/ 1424940 w 2368296"/>
              <a:gd name="connsiteY10" fmla="*/ 1267968 h 2322576"/>
              <a:gd name="connsiteX11" fmla="*/ 1478280 w 2368296"/>
              <a:gd name="connsiteY11" fmla="*/ 1283208 h 2322576"/>
              <a:gd name="connsiteX12" fmla="*/ 1508760 w 2368296"/>
              <a:gd name="connsiteY12" fmla="*/ 1289304 h 2322576"/>
              <a:gd name="connsiteX13" fmla="*/ 1598677 w 2368296"/>
              <a:gd name="connsiteY13" fmla="*/ 1303020 h 2322576"/>
              <a:gd name="connsiteX14" fmla="*/ 1767840 w 2368296"/>
              <a:gd name="connsiteY14" fmla="*/ 1303020 h 2322576"/>
              <a:gd name="connsiteX15" fmla="*/ 2034540 w 2368296"/>
              <a:gd name="connsiteY15" fmla="*/ 1267968 h 2322576"/>
              <a:gd name="connsiteX16" fmla="*/ 2290572 w 2368296"/>
              <a:gd name="connsiteY16" fmla="*/ 1193292 h 2322576"/>
              <a:gd name="connsiteX17" fmla="*/ 2368296 w 2368296"/>
              <a:gd name="connsiteY17" fmla="*/ 1150620 h 2322576"/>
              <a:gd name="connsiteX18" fmla="*/ 2368296 w 2368296"/>
              <a:gd name="connsiteY18" fmla="*/ 2193036 h 2322576"/>
              <a:gd name="connsiteX19" fmla="*/ 2011680 w 2368296"/>
              <a:gd name="connsiteY19" fmla="*/ 2322576 h 2322576"/>
              <a:gd name="connsiteX20" fmla="*/ 1940052 w 2368296"/>
              <a:gd name="connsiteY20" fmla="*/ 2322576 h 2322576"/>
              <a:gd name="connsiteX21" fmla="*/ 1719072 w 2368296"/>
              <a:gd name="connsiteY21" fmla="*/ 2272284 h 2322576"/>
              <a:gd name="connsiteX22" fmla="*/ 1194816 w 2368296"/>
              <a:gd name="connsiteY22" fmla="*/ 1923288 h 2322576"/>
              <a:gd name="connsiteX23" fmla="*/ 1152144 w 2368296"/>
              <a:gd name="connsiteY23" fmla="*/ 1883664 h 2322576"/>
              <a:gd name="connsiteX24" fmla="*/ 1059180 w 2368296"/>
              <a:gd name="connsiteY24" fmla="*/ 1801368 h 2322576"/>
              <a:gd name="connsiteX25" fmla="*/ 826008 w 2368296"/>
              <a:gd name="connsiteY25" fmla="*/ 1629156 h 2322576"/>
              <a:gd name="connsiteX26" fmla="*/ 220980 w 2368296"/>
              <a:gd name="connsiteY26" fmla="*/ 1127760 h 2322576"/>
              <a:gd name="connsiteX27" fmla="*/ 35052 w 2368296"/>
              <a:gd name="connsiteY27" fmla="*/ 784860 h 2322576"/>
              <a:gd name="connsiteX28" fmla="*/ 6096 w 2368296"/>
              <a:gd name="connsiteY28" fmla="*/ 630936 h 2322576"/>
              <a:gd name="connsiteX29" fmla="*/ 0 w 2368296"/>
              <a:gd name="connsiteY29" fmla="*/ 574548 h 2322576"/>
              <a:gd name="connsiteX30" fmla="*/ 0 w 2368296"/>
              <a:gd name="connsiteY30" fmla="*/ 466344 h 2322576"/>
              <a:gd name="connsiteX31" fmla="*/ 9144 w 2368296"/>
              <a:gd name="connsiteY31" fmla="*/ 379476 h 2322576"/>
              <a:gd name="connsiteX32" fmla="*/ 21336 w 2368296"/>
              <a:gd name="connsiteY32" fmla="*/ 315468 h 2322576"/>
              <a:gd name="connsiteX33" fmla="*/ 150876 w 2368296"/>
              <a:gd name="connsiteY33" fmla="*/ 0 h 2322576"/>
              <a:gd name="connsiteX34" fmla="*/ 818388 w 2368296"/>
              <a:gd name="connsiteY34" fmla="*/ 0 h 2322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68296" h="2322576">
                <a:moveTo>
                  <a:pt x="818388" y="0"/>
                </a:moveTo>
                <a:cubicBezTo>
                  <a:pt x="810768" y="27432"/>
                  <a:pt x="800100" y="54864"/>
                  <a:pt x="794004" y="83820"/>
                </a:cubicBezTo>
                <a:cubicBezTo>
                  <a:pt x="790956" y="99060"/>
                  <a:pt x="787908" y="118872"/>
                  <a:pt x="784860" y="135636"/>
                </a:cubicBezTo>
                <a:cubicBezTo>
                  <a:pt x="780288" y="167640"/>
                  <a:pt x="772668" y="230124"/>
                  <a:pt x="772668" y="234696"/>
                </a:cubicBezTo>
                <a:lnTo>
                  <a:pt x="772668" y="423672"/>
                </a:lnTo>
                <a:cubicBezTo>
                  <a:pt x="778765" y="493776"/>
                  <a:pt x="786384" y="562356"/>
                  <a:pt x="794004" y="630936"/>
                </a:cubicBezTo>
                <a:cubicBezTo>
                  <a:pt x="795528" y="632460"/>
                  <a:pt x="795528" y="635508"/>
                  <a:pt x="795528" y="637032"/>
                </a:cubicBezTo>
                <a:cubicBezTo>
                  <a:pt x="794004" y="694944"/>
                  <a:pt x="865632" y="769620"/>
                  <a:pt x="912876" y="818388"/>
                </a:cubicBezTo>
                <a:cubicBezTo>
                  <a:pt x="976884" y="883920"/>
                  <a:pt x="1034796" y="943356"/>
                  <a:pt x="1094232" y="1014984"/>
                </a:cubicBezTo>
                <a:cubicBezTo>
                  <a:pt x="1147572" y="1078992"/>
                  <a:pt x="1213104" y="1159764"/>
                  <a:pt x="1286256" y="1203960"/>
                </a:cubicBezTo>
                <a:cubicBezTo>
                  <a:pt x="1327404" y="1228344"/>
                  <a:pt x="1379220" y="1254252"/>
                  <a:pt x="1424940" y="1267968"/>
                </a:cubicBezTo>
                <a:cubicBezTo>
                  <a:pt x="1441704" y="1272540"/>
                  <a:pt x="1459992" y="1278636"/>
                  <a:pt x="1478280" y="1283208"/>
                </a:cubicBezTo>
                <a:cubicBezTo>
                  <a:pt x="1485900" y="1286256"/>
                  <a:pt x="1498092" y="1287780"/>
                  <a:pt x="1508760" y="1289304"/>
                </a:cubicBezTo>
                <a:cubicBezTo>
                  <a:pt x="1536192" y="1293876"/>
                  <a:pt x="1594104" y="1303020"/>
                  <a:pt x="1598677" y="1303020"/>
                </a:cubicBezTo>
                <a:lnTo>
                  <a:pt x="1767840" y="1303020"/>
                </a:lnTo>
                <a:cubicBezTo>
                  <a:pt x="1859280" y="1292352"/>
                  <a:pt x="1946148" y="1278636"/>
                  <a:pt x="2034540" y="1267968"/>
                </a:cubicBezTo>
                <a:cubicBezTo>
                  <a:pt x="2118360" y="1255776"/>
                  <a:pt x="2203704" y="1234440"/>
                  <a:pt x="2290572" y="1193292"/>
                </a:cubicBezTo>
                <a:cubicBezTo>
                  <a:pt x="2314956" y="1181100"/>
                  <a:pt x="2342389" y="1167384"/>
                  <a:pt x="2368296" y="1150620"/>
                </a:cubicBezTo>
                <a:lnTo>
                  <a:pt x="2368296" y="2193036"/>
                </a:lnTo>
                <a:cubicBezTo>
                  <a:pt x="2249424" y="2275332"/>
                  <a:pt x="2130552" y="2314956"/>
                  <a:pt x="2011680" y="2322576"/>
                </a:cubicBezTo>
                <a:cubicBezTo>
                  <a:pt x="1943100" y="2321052"/>
                  <a:pt x="1941577" y="2321052"/>
                  <a:pt x="1940052" y="2322576"/>
                </a:cubicBezTo>
                <a:cubicBezTo>
                  <a:pt x="1868424" y="2316480"/>
                  <a:pt x="1789177" y="2298192"/>
                  <a:pt x="1719072" y="2272284"/>
                </a:cubicBezTo>
                <a:cubicBezTo>
                  <a:pt x="1546860" y="2209800"/>
                  <a:pt x="1368552" y="2081784"/>
                  <a:pt x="1194816" y="1923288"/>
                </a:cubicBezTo>
                <a:cubicBezTo>
                  <a:pt x="1181100" y="1912620"/>
                  <a:pt x="1165860" y="1897380"/>
                  <a:pt x="1152144" y="1883664"/>
                </a:cubicBezTo>
                <a:cubicBezTo>
                  <a:pt x="1121665" y="1856232"/>
                  <a:pt x="1091184" y="1827276"/>
                  <a:pt x="1059180" y="1801368"/>
                </a:cubicBezTo>
                <a:cubicBezTo>
                  <a:pt x="981456" y="1740408"/>
                  <a:pt x="902208" y="1682496"/>
                  <a:pt x="826008" y="1629156"/>
                </a:cubicBezTo>
                <a:cubicBezTo>
                  <a:pt x="621792" y="1484376"/>
                  <a:pt x="400812" y="1342644"/>
                  <a:pt x="220980" y="1127760"/>
                </a:cubicBezTo>
                <a:cubicBezTo>
                  <a:pt x="126492" y="1013460"/>
                  <a:pt x="67056" y="899160"/>
                  <a:pt x="35052" y="784860"/>
                </a:cubicBezTo>
                <a:cubicBezTo>
                  <a:pt x="25908" y="749808"/>
                  <a:pt x="6096" y="675132"/>
                  <a:pt x="6096" y="630936"/>
                </a:cubicBezTo>
                <a:cubicBezTo>
                  <a:pt x="6096" y="626364"/>
                  <a:pt x="0" y="577596"/>
                  <a:pt x="0" y="574548"/>
                </a:cubicBezTo>
                <a:lnTo>
                  <a:pt x="0" y="466344"/>
                </a:lnTo>
                <a:cubicBezTo>
                  <a:pt x="3048" y="437388"/>
                  <a:pt x="9144" y="384048"/>
                  <a:pt x="9144" y="379476"/>
                </a:cubicBezTo>
                <a:cubicBezTo>
                  <a:pt x="9144" y="376428"/>
                  <a:pt x="16764" y="336804"/>
                  <a:pt x="21336" y="315468"/>
                </a:cubicBezTo>
                <a:cubicBezTo>
                  <a:pt x="45720" y="210312"/>
                  <a:pt x="85344" y="105156"/>
                  <a:pt x="150876" y="0"/>
                </a:cubicBezTo>
                <a:lnTo>
                  <a:pt x="818388" y="0"/>
                </a:lnTo>
                <a:close/>
              </a:path>
            </a:pathLst>
          </a:custGeom>
          <a:solidFill>
            <a:srgbClr val="DFC3BA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04AA28FA-4952-46AD-8AF1-11FB8AE02007}"/>
              </a:ext>
            </a:extLst>
          </p:cNvPr>
          <p:cNvSpPr/>
          <p:nvPr/>
        </p:nvSpPr>
        <p:spPr>
          <a:xfrm>
            <a:off x="2656" y="1"/>
            <a:ext cx="6226765" cy="3877503"/>
          </a:xfrm>
          <a:custGeom>
            <a:avLst/>
            <a:gdLst>
              <a:gd name="connsiteX0" fmla="*/ 2334768 w 2334767"/>
              <a:gd name="connsiteY0" fmla="*/ 0 h 1653539"/>
              <a:gd name="connsiteX1" fmla="*/ 2148840 w 2334767"/>
              <a:gd name="connsiteY1" fmla="*/ 123444 h 1653539"/>
              <a:gd name="connsiteX2" fmla="*/ 1988820 w 2334767"/>
              <a:gd name="connsiteY2" fmla="*/ 211836 h 1653539"/>
              <a:gd name="connsiteX3" fmla="*/ 1775460 w 2334767"/>
              <a:gd name="connsiteY3" fmla="*/ 498348 h 1653539"/>
              <a:gd name="connsiteX4" fmla="*/ 1580388 w 2334767"/>
              <a:gd name="connsiteY4" fmla="*/ 954024 h 1653539"/>
              <a:gd name="connsiteX5" fmla="*/ 1472184 w 2334767"/>
              <a:gd name="connsiteY5" fmla="*/ 1132332 h 1653539"/>
              <a:gd name="connsiteX6" fmla="*/ 1431036 w 2334767"/>
              <a:gd name="connsiteY6" fmla="*/ 1191768 h 1653539"/>
              <a:gd name="connsiteX7" fmla="*/ 957072 w 2334767"/>
              <a:gd name="connsiteY7" fmla="*/ 1569720 h 1653539"/>
              <a:gd name="connsiteX8" fmla="*/ 583692 w 2334767"/>
              <a:gd name="connsiteY8" fmla="*/ 1652016 h 1653539"/>
              <a:gd name="connsiteX9" fmla="*/ 339852 w 2334767"/>
              <a:gd name="connsiteY9" fmla="*/ 1653540 h 1653539"/>
              <a:gd name="connsiteX10" fmla="*/ 0 w 2334767"/>
              <a:gd name="connsiteY10" fmla="*/ 1527048 h 1653539"/>
              <a:gd name="connsiteX11" fmla="*/ 0 w 2334767"/>
              <a:gd name="connsiteY11" fmla="*/ 0 h 1653539"/>
              <a:gd name="connsiteX12" fmla="*/ 2334768 w 2334767"/>
              <a:gd name="connsiteY12" fmla="*/ 0 h 16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34767" h="1653539">
                <a:moveTo>
                  <a:pt x="2334768" y="0"/>
                </a:moveTo>
                <a:cubicBezTo>
                  <a:pt x="2273808" y="42672"/>
                  <a:pt x="2211324" y="85344"/>
                  <a:pt x="2148840" y="123444"/>
                </a:cubicBezTo>
                <a:cubicBezTo>
                  <a:pt x="2095500" y="155448"/>
                  <a:pt x="2042160" y="184404"/>
                  <a:pt x="1988820" y="211836"/>
                </a:cubicBezTo>
                <a:cubicBezTo>
                  <a:pt x="1871472" y="271272"/>
                  <a:pt x="1807464" y="402336"/>
                  <a:pt x="1775460" y="498348"/>
                </a:cubicBezTo>
                <a:cubicBezTo>
                  <a:pt x="1725168" y="646176"/>
                  <a:pt x="1662684" y="801624"/>
                  <a:pt x="1580388" y="954024"/>
                </a:cubicBezTo>
                <a:cubicBezTo>
                  <a:pt x="1546860" y="1011936"/>
                  <a:pt x="1511808" y="1072896"/>
                  <a:pt x="1472184" y="1132332"/>
                </a:cubicBezTo>
                <a:cubicBezTo>
                  <a:pt x="1459992" y="1150620"/>
                  <a:pt x="1444752" y="1170432"/>
                  <a:pt x="1431036" y="1191768"/>
                </a:cubicBezTo>
                <a:cubicBezTo>
                  <a:pt x="1312164" y="1368552"/>
                  <a:pt x="1117092" y="1502664"/>
                  <a:pt x="957072" y="1569720"/>
                </a:cubicBezTo>
                <a:cubicBezTo>
                  <a:pt x="835152" y="1620012"/>
                  <a:pt x="707136" y="1641348"/>
                  <a:pt x="583692" y="1652016"/>
                </a:cubicBezTo>
                <a:lnTo>
                  <a:pt x="339852" y="1653540"/>
                </a:lnTo>
                <a:cubicBezTo>
                  <a:pt x="228600" y="1644396"/>
                  <a:pt x="109728" y="1594104"/>
                  <a:pt x="0" y="1527048"/>
                </a:cubicBezTo>
                <a:lnTo>
                  <a:pt x="0" y="0"/>
                </a:lnTo>
                <a:lnTo>
                  <a:pt x="2334768" y="0"/>
                </a:lnTo>
                <a:close/>
              </a:path>
            </a:pathLst>
          </a:custGeom>
          <a:solidFill>
            <a:srgbClr val="7EC3C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C3E2D5BC-B169-4170-804C-FB0C1ADB9D7D}"/>
              </a:ext>
            </a:extLst>
          </p:cNvPr>
          <p:cNvSpPr/>
          <p:nvPr/>
        </p:nvSpPr>
        <p:spPr>
          <a:xfrm>
            <a:off x="2656" y="4574385"/>
            <a:ext cx="10457880" cy="2283616"/>
          </a:xfrm>
          <a:custGeom>
            <a:avLst/>
            <a:gdLst>
              <a:gd name="connsiteX0" fmla="*/ 336804 w 3921252"/>
              <a:gd name="connsiteY0" fmla="*/ 0 h 973835"/>
              <a:gd name="connsiteX1" fmla="*/ 464820 w 3921252"/>
              <a:gd name="connsiteY1" fmla="*/ 13716 h 973835"/>
              <a:gd name="connsiteX2" fmla="*/ 1377696 w 3921252"/>
              <a:gd name="connsiteY2" fmla="*/ 344424 h 973835"/>
              <a:gd name="connsiteX3" fmla="*/ 1850136 w 3921252"/>
              <a:gd name="connsiteY3" fmla="*/ 541020 h 973835"/>
              <a:gd name="connsiteX4" fmla="*/ 2033016 w 3921252"/>
              <a:gd name="connsiteY4" fmla="*/ 600456 h 973835"/>
              <a:gd name="connsiteX5" fmla="*/ 2287524 w 3921252"/>
              <a:gd name="connsiteY5" fmla="*/ 649224 h 973835"/>
              <a:gd name="connsiteX6" fmla="*/ 2697480 w 3921252"/>
              <a:gd name="connsiteY6" fmla="*/ 670560 h 973835"/>
              <a:gd name="connsiteX7" fmla="*/ 2828545 w 3921252"/>
              <a:gd name="connsiteY7" fmla="*/ 679704 h 973835"/>
              <a:gd name="connsiteX8" fmla="*/ 3023616 w 3921252"/>
              <a:gd name="connsiteY8" fmla="*/ 699516 h 973835"/>
              <a:gd name="connsiteX9" fmla="*/ 3921252 w 3921252"/>
              <a:gd name="connsiteY9" fmla="*/ 973836 h 973835"/>
              <a:gd name="connsiteX10" fmla="*/ 0 w 3921252"/>
              <a:gd name="connsiteY10" fmla="*/ 973836 h 973835"/>
              <a:gd name="connsiteX11" fmla="*/ 0 w 3921252"/>
              <a:gd name="connsiteY11" fmla="*/ 79248 h 973835"/>
              <a:gd name="connsiteX12" fmla="*/ 79248 w 3921252"/>
              <a:gd name="connsiteY12" fmla="*/ 36576 h 973835"/>
              <a:gd name="connsiteX13" fmla="*/ 233172 w 3921252"/>
              <a:gd name="connsiteY13" fmla="*/ 3048 h 973835"/>
              <a:gd name="connsiteX14" fmla="*/ 260604 w 3921252"/>
              <a:gd name="connsiteY14" fmla="*/ 0 h 973835"/>
              <a:gd name="connsiteX15" fmla="*/ 336804 w 3921252"/>
              <a:gd name="connsiteY15" fmla="*/ 0 h 97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21252" h="973835">
                <a:moveTo>
                  <a:pt x="336804" y="0"/>
                </a:moveTo>
                <a:lnTo>
                  <a:pt x="464820" y="13716"/>
                </a:lnTo>
                <a:cubicBezTo>
                  <a:pt x="768096" y="68580"/>
                  <a:pt x="1075944" y="211836"/>
                  <a:pt x="1377696" y="344424"/>
                </a:cubicBezTo>
                <a:cubicBezTo>
                  <a:pt x="1531620" y="411480"/>
                  <a:pt x="1693164" y="486156"/>
                  <a:pt x="1850136" y="541020"/>
                </a:cubicBezTo>
                <a:cubicBezTo>
                  <a:pt x="1908048" y="562356"/>
                  <a:pt x="1982724" y="586740"/>
                  <a:pt x="2033016" y="600456"/>
                </a:cubicBezTo>
                <a:cubicBezTo>
                  <a:pt x="2089404" y="617220"/>
                  <a:pt x="2217420" y="649224"/>
                  <a:pt x="2287524" y="649224"/>
                </a:cubicBezTo>
                <a:lnTo>
                  <a:pt x="2697480" y="670560"/>
                </a:lnTo>
                <a:lnTo>
                  <a:pt x="2828545" y="679704"/>
                </a:lnTo>
                <a:lnTo>
                  <a:pt x="3023616" y="699516"/>
                </a:lnTo>
                <a:cubicBezTo>
                  <a:pt x="3337560" y="737616"/>
                  <a:pt x="3697224" y="818388"/>
                  <a:pt x="3921252" y="973836"/>
                </a:cubicBezTo>
                <a:lnTo>
                  <a:pt x="0" y="973836"/>
                </a:lnTo>
                <a:lnTo>
                  <a:pt x="0" y="79248"/>
                </a:lnTo>
                <a:cubicBezTo>
                  <a:pt x="22860" y="59436"/>
                  <a:pt x="54864" y="47244"/>
                  <a:pt x="79248" y="36576"/>
                </a:cubicBezTo>
                <a:cubicBezTo>
                  <a:pt x="106680" y="24384"/>
                  <a:pt x="193548" y="3048"/>
                  <a:pt x="233172" y="3048"/>
                </a:cubicBezTo>
                <a:cubicBezTo>
                  <a:pt x="237744" y="3048"/>
                  <a:pt x="251460" y="1524"/>
                  <a:pt x="260604" y="0"/>
                </a:cubicBezTo>
                <a:lnTo>
                  <a:pt x="336804" y="0"/>
                </a:lnTo>
                <a:close/>
              </a:path>
            </a:pathLst>
          </a:custGeom>
          <a:solidFill>
            <a:srgbClr val="B3E0E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3B7344FB-94FD-4E8E-83A1-408F8FE30621}"/>
              </a:ext>
            </a:extLst>
          </p:cNvPr>
          <p:cNvSpPr/>
          <p:nvPr/>
        </p:nvSpPr>
        <p:spPr>
          <a:xfrm>
            <a:off x="-952500" y="-850900"/>
            <a:ext cx="8305800" cy="4122548"/>
          </a:xfrm>
          <a:custGeom>
            <a:avLst/>
            <a:gdLst>
              <a:gd name="connsiteX0" fmla="*/ 0 w 8305800"/>
              <a:gd name="connsiteY0" fmla="*/ 3937000 h 4122548"/>
              <a:gd name="connsiteX1" fmla="*/ 2006600 w 8305800"/>
              <a:gd name="connsiteY1" fmla="*/ 4013200 h 4122548"/>
              <a:gd name="connsiteX2" fmla="*/ 3810000 w 8305800"/>
              <a:gd name="connsiteY2" fmla="*/ 2641600 h 4122548"/>
              <a:gd name="connsiteX3" fmla="*/ 6070600 w 8305800"/>
              <a:gd name="connsiteY3" fmla="*/ 2070100 h 4122548"/>
              <a:gd name="connsiteX4" fmla="*/ 7404100 w 8305800"/>
              <a:gd name="connsiteY4" fmla="*/ 1841500 h 4122548"/>
              <a:gd name="connsiteX5" fmla="*/ 8204200 w 8305800"/>
              <a:gd name="connsiteY5" fmla="*/ 292100 h 4122548"/>
              <a:gd name="connsiteX6" fmla="*/ 8204200 w 8305800"/>
              <a:gd name="connsiteY6" fmla="*/ 292100 h 4122548"/>
              <a:gd name="connsiteX7" fmla="*/ 8204200 w 8305800"/>
              <a:gd name="connsiteY7" fmla="*/ 292100 h 4122548"/>
              <a:gd name="connsiteX8" fmla="*/ 8305800 w 8305800"/>
              <a:gd name="connsiteY8" fmla="*/ 0 h 4122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5800" h="4122548">
                <a:moveTo>
                  <a:pt x="0" y="3937000"/>
                </a:moveTo>
                <a:cubicBezTo>
                  <a:pt x="685800" y="4083050"/>
                  <a:pt x="1371600" y="4229100"/>
                  <a:pt x="2006600" y="4013200"/>
                </a:cubicBezTo>
                <a:cubicBezTo>
                  <a:pt x="2641600" y="3797300"/>
                  <a:pt x="3132667" y="2965450"/>
                  <a:pt x="3810000" y="2641600"/>
                </a:cubicBezTo>
                <a:cubicBezTo>
                  <a:pt x="4487333" y="2317750"/>
                  <a:pt x="5471583" y="2203450"/>
                  <a:pt x="6070600" y="2070100"/>
                </a:cubicBezTo>
                <a:cubicBezTo>
                  <a:pt x="6669617" y="1936750"/>
                  <a:pt x="7048500" y="2137833"/>
                  <a:pt x="7404100" y="1841500"/>
                </a:cubicBezTo>
                <a:cubicBezTo>
                  <a:pt x="7759700" y="1545167"/>
                  <a:pt x="8204200" y="292100"/>
                  <a:pt x="8204200" y="292100"/>
                </a:cubicBezTo>
                <a:lnTo>
                  <a:pt x="8204200" y="292100"/>
                </a:lnTo>
                <a:lnTo>
                  <a:pt x="8204200" y="292100"/>
                </a:lnTo>
                <a:lnTo>
                  <a:pt x="8305800" y="0"/>
                </a:ln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EF90FBAE-5FDE-4CBD-BC1A-8060EE75001B}"/>
              </a:ext>
            </a:extLst>
          </p:cNvPr>
          <p:cNvSpPr/>
          <p:nvPr/>
        </p:nvSpPr>
        <p:spPr>
          <a:xfrm>
            <a:off x="5651500" y="1511300"/>
            <a:ext cx="7200900" cy="5930900"/>
          </a:xfrm>
          <a:custGeom>
            <a:avLst/>
            <a:gdLst>
              <a:gd name="connsiteX0" fmla="*/ 0 w 7200900"/>
              <a:gd name="connsiteY0" fmla="*/ 5930900 h 5930900"/>
              <a:gd name="connsiteX1" fmla="*/ 1905000 w 7200900"/>
              <a:gd name="connsiteY1" fmla="*/ 4089400 h 5930900"/>
              <a:gd name="connsiteX2" fmla="*/ 4254500 w 7200900"/>
              <a:gd name="connsiteY2" fmla="*/ 3708400 h 5930900"/>
              <a:gd name="connsiteX3" fmla="*/ 5143500 w 7200900"/>
              <a:gd name="connsiteY3" fmla="*/ 1092200 h 5930900"/>
              <a:gd name="connsiteX4" fmla="*/ 7200900 w 7200900"/>
              <a:gd name="connsiteY4" fmla="*/ 0 h 593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00900" h="5930900">
                <a:moveTo>
                  <a:pt x="0" y="5930900"/>
                </a:moveTo>
                <a:cubicBezTo>
                  <a:pt x="597958" y="5195358"/>
                  <a:pt x="1195917" y="4459817"/>
                  <a:pt x="1905000" y="4089400"/>
                </a:cubicBezTo>
                <a:cubicBezTo>
                  <a:pt x="2614083" y="3718983"/>
                  <a:pt x="3714750" y="4207933"/>
                  <a:pt x="4254500" y="3708400"/>
                </a:cubicBezTo>
                <a:cubicBezTo>
                  <a:pt x="4794250" y="3208867"/>
                  <a:pt x="4652433" y="1710267"/>
                  <a:pt x="5143500" y="1092200"/>
                </a:cubicBezTo>
                <a:cubicBezTo>
                  <a:pt x="5634567" y="474133"/>
                  <a:pt x="6417733" y="237066"/>
                  <a:pt x="7200900" y="0"/>
                </a:cubicBezTo>
              </a:path>
            </a:pathLst>
          </a:cu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686802D-646A-430A-A6D1-4A45620465D6}"/>
              </a:ext>
            </a:extLst>
          </p:cNvPr>
          <p:cNvSpPr txBox="1"/>
          <p:nvPr/>
        </p:nvSpPr>
        <p:spPr>
          <a:xfrm>
            <a:off x="1839432" y="4056384"/>
            <a:ext cx="86211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Attention</a:t>
            </a:r>
            <a:endParaRPr lang="zh-CN" altLang="en-US" sz="32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B60B8FF4-D634-4F7E-9A3A-5D949F02EFB9}"/>
              </a:ext>
            </a:extLst>
          </p:cNvPr>
          <p:cNvSpPr txBox="1"/>
          <p:nvPr/>
        </p:nvSpPr>
        <p:spPr>
          <a:xfrm>
            <a:off x="1839431" y="4954370"/>
            <a:ext cx="86211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Core mechanism enabling global dependency modeling.</a:t>
            </a:r>
            <a:endParaRPr lang="zh-CN" altLang="en-US" sz="20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26EF1EC5-D6CE-46E2-87C7-06C845ED08F3}"/>
              </a:ext>
            </a:extLst>
          </p:cNvPr>
          <p:cNvGrpSpPr/>
          <p:nvPr/>
        </p:nvGrpSpPr>
        <p:grpSpPr>
          <a:xfrm>
            <a:off x="2614612" y="1999377"/>
            <a:ext cx="7200899" cy="1878127"/>
            <a:chOff x="1444481" y="2570151"/>
            <a:chExt cx="2646263" cy="690194"/>
          </a:xfrm>
        </p:grpSpPr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44706185-7AC3-42C3-8A3E-26AA9910F923}"/>
                </a:ext>
              </a:extLst>
            </p:cNvPr>
            <p:cNvSpPr/>
            <p:nvPr/>
          </p:nvSpPr>
          <p:spPr>
            <a:xfrm rot="11847306">
              <a:off x="2775256" y="2916257"/>
              <a:ext cx="347668" cy="28474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BFCCE220-F41B-4652-A240-3901F3A41804}"/>
                </a:ext>
              </a:extLst>
            </p:cNvPr>
            <p:cNvSpPr/>
            <p:nvPr/>
          </p:nvSpPr>
          <p:spPr>
            <a:xfrm>
              <a:off x="2306789" y="2570151"/>
              <a:ext cx="752764" cy="690194"/>
            </a:xfrm>
            <a:custGeom>
              <a:avLst/>
              <a:gdLst>
                <a:gd name="connsiteX0" fmla="*/ 1511 w 515309"/>
                <a:gd name="connsiteY0" fmla="*/ 395946 h 483314"/>
                <a:gd name="connsiteX1" fmla="*/ 115811 w 515309"/>
                <a:gd name="connsiteY1" fmla="*/ 53046 h 483314"/>
                <a:gd name="connsiteX2" fmla="*/ 344411 w 515309"/>
                <a:gd name="connsiteY2" fmla="*/ 14946 h 483314"/>
                <a:gd name="connsiteX3" fmla="*/ 509511 w 515309"/>
                <a:gd name="connsiteY3" fmla="*/ 192746 h 483314"/>
                <a:gd name="connsiteX4" fmla="*/ 471411 w 515309"/>
                <a:gd name="connsiteY4" fmla="*/ 370546 h 483314"/>
                <a:gd name="connsiteX5" fmla="*/ 407911 w 515309"/>
                <a:gd name="connsiteY5" fmla="*/ 472146 h 483314"/>
                <a:gd name="connsiteX6" fmla="*/ 192011 w 515309"/>
                <a:gd name="connsiteY6" fmla="*/ 472146 h 483314"/>
                <a:gd name="connsiteX7" fmla="*/ 1511 w 515309"/>
                <a:gd name="connsiteY7" fmla="*/ 395946 h 483314"/>
                <a:gd name="connsiteX0" fmla="*/ 1119 w 548966"/>
                <a:gd name="connsiteY0" fmla="*/ 307311 h 485273"/>
                <a:gd name="connsiteX1" fmla="*/ 149468 w 548966"/>
                <a:gd name="connsiteY1" fmla="*/ 49534 h 485273"/>
                <a:gd name="connsiteX2" fmla="*/ 378068 w 548966"/>
                <a:gd name="connsiteY2" fmla="*/ 11434 h 485273"/>
                <a:gd name="connsiteX3" fmla="*/ 543168 w 548966"/>
                <a:gd name="connsiteY3" fmla="*/ 189234 h 485273"/>
                <a:gd name="connsiteX4" fmla="*/ 505068 w 548966"/>
                <a:gd name="connsiteY4" fmla="*/ 367034 h 485273"/>
                <a:gd name="connsiteX5" fmla="*/ 441568 w 548966"/>
                <a:gd name="connsiteY5" fmla="*/ 468634 h 485273"/>
                <a:gd name="connsiteX6" fmla="*/ 225668 w 548966"/>
                <a:gd name="connsiteY6" fmla="*/ 468634 h 485273"/>
                <a:gd name="connsiteX7" fmla="*/ 1119 w 548966"/>
                <a:gd name="connsiteY7" fmla="*/ 307311 h 485273"/>
                <a:gd name="connsiteX0" fmla="*/ 2744 w 550591"/>
                <a:gd name="connsiteY0" fmla="*/ 307311 h 485273"/>
                <a:gd name="connsiteX1" fmla="*/ 151093 w 550591"/>
                <a:gd name="connsiteY1" fmla="*/ 49534 h 485273"/>
                <a:gd name="connsiteX2" fmla="*/ 379693 w 550591"/>
                <a:gd name="connsiteY2" fmla="*/ 11434 h 485273"/>
                <a:gd name="connsiteX3" fmla="*/ 544793 w 550591"/>
                <a:gd name="connsiteY3" fmla="*/ 189234 h 485273"/>
                <a:gd name="connsiteX4" fmla="*/ 506693 w 550591"/>
                <a:gd name="connsiteY4" fmla="*/ 367034 h 485273"/>
                <a:gd name="connsiteX5" fmla="*/ 443193 w 550591"/>
                <a:gd name="connsiteY5" fmla="*/ 468634 h 485273"/>
                <a:gd name="connsiteX6" fmla="*/ 227293 w 550591"/>
                <a:gd name="connsiteY6" fmla="*/ 468634 h 485273"/>
                <a:gd name="connsiteX7" fmla="*/ 2744 w 550591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1120 w 548967"/>
                <a:gd name="connsiteY0" fmla="*/ 307311 h 485273"/>
                <a:gd name="connsiteX1" fmla="*/ 149469 w 548967"/>
                <a:gd name="connsiteY1" fmla="*/ 49534 h 485273"/>
                <a:gd name="connsiteX2" fmla="*/ 378069 w 548967"/>
                <a:gd name="connsiteY2" fmla="*/ 11434 h 485273"/>
                <a:gd name="connsiteX3" fmla="*/ 543169 w 548967"/>
                <a:gd name="connsiteY3" fmla="*/ 189234 h 485273"/>
                <a:gd name="connsiteX4" fmla="*/ 505069 w 548967"/>
                <a:gd name="connsiteY4" fmla="*/ 367034 h 485273"/>
                <a:gd name="connsiteX5" fmla="*/ 441569 w 548967"/>
                <a:gd name="connsiteY5" fmla="*/ 468634 h 485273"/>
                <a:gd name="connsiteX6" fmla="*/ 225669 w 548967"/>
                <a:gd name="connsiteY6" fmla="*/ 468634 h 485273"/>
                <a:gd name="connsiteX7" fmla="*/ 1120 w 548967"/>
                <a:gd name="connsiteY7" fmla="*/ 307311 h 485273"/>
                <a:gd name="connsiteX0" fmla="*/ 87 w 547934"/>
                <a:gd name="connsiteY0" fmla="*/ 307311 h 494865"/>
                <a:gd name="connsiteX1" fmla="*/ 148436 w 547934"/>
                <a:gd name="connsiteY1" fmla="*/ 49534 h 494865"/>
                <a:gd name="connsiteX2" fmla="*/ 377036 w 547934"/>
                <a:gd name="connsiteY2" fmla="*/ 11434 h 494865"/>
                <a:gd name="connsiteX3" fmla="*/ 542136 w 547934"/>
                <a:gd name="connsiteY3" fmla="*/ 189234 h 494865"/>
                <a:gd name="connsiteX4" fmla="*/ 504036 w 547934"/>
                <a:gd name="connsiteY4" fmla="*/ 367034 h 494865"/>
                <a:gd name="connsiteX5" fmla="*/ 440536 w 547934"/>
                <a:gd name="connsiteY5" fmla="*/ 468634 h 494865"/>
                <a:gd name="connsiteX6" fmla="*/ 167887 w 547934"/>
                <a:gd name="connsiteY6" fmla="*/ 482821 h 494865"/>
                <a:gd name="connsiteX7" fmla="*/ 87 w 547934"/>
                <a:gd name="connsiteY7" fmla="*/ 307311 h 494865"/>
                <a:gd name="connsiteX0" fmla="*/ 1003 w 548850"/>
                <a:gd name="connsiteY0" fmla="*/ 304834 h 492388"/>
                <a:gd name="connsiteX1" fmla="*/ 112465 w 548850"/>
                <a:gd name="connsiteY1" fmla="*/ 55569 h 492388"/>
                <a:gd name="connsiteX2" fmla="*/ 377952 w 548850"/>
                <a:gd name="connsiteY2" fmla="*/ 8957 h 492388"/>
                <a:gd name="connsiteX3" fmla="*/ 543052 w 548850"/>
                <a:gd name="connsiteY3" fmla="*/ 186757 h 492388"/>
                <a:gd name="connsiteX4" fmla="*/ 504952 w 548850"/>
                <a:gd name="connsiteY4" fmla="*/ 364557 h 492388"/>
                <a:gd name="connsiteX5" fmla="*/ 441452 w 548850"/>
                <a:gd name="connsiteY5" fmla="*/ 466157 h 492388"/>
                <a:gd name="connsiteX6" fmla="*/ 168803 w 548850"/>
                <a:gd name="connsiteY6" fmla="*/ 480344 h 492388"/>
                <a:gd name="connsiteX7" fmla="*/ 1003 w 548850"/>
                <a:gd name="connsiteY7" fmla="*/ 304834 h 492388"/>
                <a:gd name="connsiteX0" fmla="*/ 1003 w 543092"/>
                <a:gd name="connsiteY0" fmla="*/ 304834 h 492388"/>
                <a:gd name="connsiteX1" fmla="*/ 112465 w 543092"/>
                <a:gd name="connsiteY1" fmla="*/ 55569 h 492388"/>
                <a:gd name="connsiteX2" fmla="*/ 377952 w 543092"/>
                <a:gd name="connsiteY2" fmla="*/ 8957 h 492388"/>
                <a:gd name="connsiteX3" fmla="*/ 543052 w 543092"/>
                <a:gd name="connsiteY3" fmla="*/ 186757 h 492388"/>
                <a:gd name="connsiteX4" fmla="*/ 394291 w 543092"/>
                <a:gd name="connsiteY4" fmla="*/ 302133 h 492388"/>
                <a:gd name="connsiteX5" fmla="*/ 441452 w 543092"/>
                <a:gd name="connsiteY5" fmla="*/ 466157 h 492388"/>
                <a:gd name="connsiteX6" fmla="*/ 168803 w 543092"/>
                <a:gd name="connsiteY6" fmla="*/ 480344 h 492388"/>
                <a:gd name="connsiteX7" fmla="*/ 1003 w 543092"/>
                <a:gd name="connsiteY7" fmla="*/ 304834 h 492388"/>
                <a:gd name="connsiteX0" fmla="*/ 1003 w 543099"/>
                <a:gd name="connsiteY0" fmla="*/ 304834 h 492388"/>
                <a:gd name="connsiteX1" fmla="*/ 112465 w 543099"/>
                <a:gd name="connsiteY1" fmla="*/ 55569 h 492388"/>
                <a:gd name="connsiteX2" fmla="*/ 377952 w 543099"/>
                <a:gd name="connsiteY2" fmla="*/ 8957 h 492388"/>
                <a:gd name="connsiteX3" fmla="*/ 543052 w 543099"/>
                <a:gd name="connsiteY3" fmla="*/ 186757 h 492388"/>
                <a:gd name="connsiteX4" fmla="*/ 363079 w 543099"/>
                <a:gd name="connsiteY4" fmla="*/ 245384 h 492388"/>
                <a:gd name="connsiteX5" fmla="*/ 441452 w 543099"/>
                <a:gd name="connsiteY5" fmla="*/ 466157 h 492388"/>
                <a:gd name="connsiteX6" fmla="*/ 168803 w 543099"/>
                <a:gd name="connsiteY6" fmla="*/ 480344 h 492388"/>
                <a:gd name="connsiteX7" fmla="*/ 1003 w 543099"/>
                <a:gd name="connsiteY7" fmla="*/ 304834 h 492388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6536"/>
                <a:gd name="connsiteX1" fmla="*/ 112465 w 543099"/>
                <a:gd name="connsiteY1" fmla="*/ 55569 h 486536"/>
                <a:gd name="connsiteX2" fmla="*/ 377952 w 543099"/>
                <a:gd name="connsiteY2" fmla="*/ 8957 h 486536"/>
                <a:gd name="connsiteX3" fmla="*/ 543052 w 543099"/>
                <a:gd name="connsiteY3" fmla="*/ 186757 h 486536"/>
                <a:gd name="connsiteX4" fmla="*/ 363079 w 543099"/>
                <a:gd name="connsiteY4" fmla="*/ 245384 h 486536"/>
                <a:gd name="connsiteX5" fmla="*/ 344979 w 543099"/>
                <a:gd name="connsiteY5" fmla="*/ 440620 h 486536"/>
                <a:gd name="connsiteX6" fmla="*/ 168803 w 543099"/>
                <a:gd name="connsiteY6" fmla="*/ 480344 h 486536"/>
                <a:gd name="connsiteX7" fmla="*/ 1003 w 543099"/>
                <a:gd name="connsiteY7" fmla="*/ 304834 h 486536"/>
                <a:gd name="connsiteX0" fmla="*/ 1003 w 543099"/>
                <a:gd name="connsiteY0" fmla="*/ 304834 h 489282"/>
                <a:gd name="connsiteX1" fmla="*/ 112465 w 543099"/>
                <a:gd name="connsiteY1" fmla="*/ 55569 h 489282"/>
                <a:gd name="connsiteX2" fmla="*/ 377952 w 543099"/>
                <a:gd name="connsiteY2" fmla="*/ 8957 h 489282"/>
                <a:gd name="connsiteX3" fmla="*/ 543052 w 543099"/>
                <a:gd name="connsiteY3" fmla="*/ 186757 h 489282"/>
                <a:gd name="connsiteX4" fmla="*/ 363079 w 543099"/>
                <a:gd name="connsiteY4" fmla="*/ 245384 h 489282"/>
                <a:gd name="connsiteX5" fmla="*/ 364841 w 543099"/>
                <a:gd name="connsiteY5" fmla="*/ 454807 h 489282"/>
                <a:gd name="connsiteX6" fmla="*/ 168803 w 543099"/>
                <a:gd name="connsiteY6" fmla="*/ 480344 h 489282"/>
                <a:gd name="connsiteX7" fmla="*/ 1003 w 543099"/>
                <a:gd name="connsiteY7" fmla="*/ 304834 h 489282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6019"/>
                <a:gd name="connsiteX1" fmla="*/ 112465 w 543099"/>
                <a:gd name="connsiteY1" fmla="*/ 55569 h 496019"/>
                <a:gd name="connsiteX2" fmla="*/ 377952 w 543099"/>
                <a:gd name="connsiteY2" fmla="*/ 8957 h 496019"/>
                <a:gd name="connsiteX3" fmla="*/ 543052 w 543099"/>
                <a:gd name="connsiteY3" fmla="*/ 186757 h 496019"/>
                <a:gd name="connsiteX4" fmla="*/ 363079 w 543099"/>
                <a:gd name="connsiteY4" fmla="*/ 245384 h 496019"/>
                <a:gd name="connsiteX5" fmla="*/ 364841 w 543099"/>
                <a:gd name="connsiteY5" fmla="*/ 454807 h 496019"/>
                <a:gd name="connsiteX6" fmla="*/ 168803 w 543099"/>
                <a:gd name="connsiteY6" fmla="*/ 480344 h 496019"/>
                <a:gd name="connsiteX7" fmla="*/ 1003 w 543099"/>
                <a:gd name="connsiteY7" fmla="*/ 304834 h 496019"/>
                <a:gd name="connsiteX0" fmla="*/ 1003 w 543099"/>
                <a:gd name="connsiteY0" fmla="*/ 304834 h 497956"/>
                <a:gd name="connsiteX1" fmla="*/ 112465 w 543099"/>
                <a:gd name="connsiteY1" fmla="*/ 55569 h 497956"/>
                <a:gd name="connsiteX2" fmla="*/ 377952 w 543099"/>
                <a:gd name="connsiteY2" fmla="*/ 8957 h 497956"/>
                <a:gd name="connsiteX3" fmla="*/ 543052 w 543099"/>
                <a:gd name="connsiteY3" fmla="*/ 186757 h 497956"/>
                <a:gd name="connsiteX4" fmla="*/ 363079 w 543099"/>
                <a:gd name="connsiteY4" fmla="*/ 245384 h 497956"/>
                <a:gd name="connsiteX5" fmla="*/ 364841 w 543099"/>
                <a:gd name="connsiteY5" fmla="*/ 454807 h 497956"/>
                <a:gd name="connsiteX6" fmla="*/ 168803 w 543099"/>
                <a:gd name="connsiteY6" fmla="*/ 480344 h 497956"/>
                <a:gd name="connsiteX7" fmla="*/ 1003 w 543099"/>
                <a:gd name="connsiteY7" fmla="*/ 304834 h 49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3099" h="497956">
                  <a:moveTo>
                    <a:pt x="1003" y="304834"/>
                  </a:moveTo>
                  <a:cubicBezTo>
                    <a:pt x="-8387" y="234038"/>
                    <a:pt x="49640" y="104882"/>
                    <a:pt x="112465" y="55569"/>
                  </a:cubicBezTo>
                  <a:cubicBezTo>
                    <a:pt x="175290" y="6256"/>
                    <a:pt x="306188" y="-12908"/>
                    <a:pt x="377952" y="8957"/>
                  </a:cubicBezTo>
                  <a:cubicBezTo>
                    <a:pt x="449717" y="30822"/>
                    <a:pt x="545531" y="147353"/>
                    <a:pt x="543052" y="186757"/>
                  </a:cubicBezTo>
                  <a:cubicBezTo>
                    <a:pt x="540573" y="226162"/>
                    <a:pt x="392781" y="200709"/>
                    <a:pt x="363079" y="245384"/>
                  </a:cubicBezTo>
                  <a:cubicBezTo>
                    <a:pt x="333377" y="290059"/>
                    <a:pt x="422758" y="358425"/>
                    <a:pt x="364841" y="454807"/>
                  </a:cubicBezTo>
                  <a:cubicBezTo>
                    <a:pt x="326964" y="509336"/>
                    <a:pt x="229443" y="505339"/>
                    <a:pt x="168803" y="480344"/>
                  </a:cubicBezTo>
                  <a:cubicBezTo>
                    <a:pt x="108163" y="455349"/>
                    <a:pt x="10393" y="375630"/>
                    <a:pt x="1003" y="3048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BDB4E22F-2ABB-4EB7-A30C-6F25D228058F}"/>
                </a:ext>
              </a:extLst>
            </p:cNvPr>
            <p:cNvSpPr/>
            <p:nvPr/>
          </p:nvSpPr>
          <p:spPr>
            <a:xfrm>
              <a:off x="1444481" y="2660823"/>
              <a:ext cx="2646263" cy="531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8800" dirty="0">
                  <a:solidFill>
                    <a:srgbClr val="7EC3C6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8800" dirty="0">
                <a:solidFill>
                  <a:srgbClr val="7EC3C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480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92E38-7EDB-F121-79E6-9B865A706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文本框 25">
            <a:extLst>
              <a:ext uri="{FF2B5EF4-FFF2-40B4-BE49-F238E27FC236}">
                <a16:creationId xmlns:a16="http://schemas.microsoft.com/office/drawing/2014/main" id="{23793A92-CCB3-6BDB-6EB9-9BF9A29F23BB}"/>
              </a:ext>
            </a:extLst>
          </p:cNvPr>
          <p:cNvSpPr txBox="1"/>
          <p:nvPr/>
        </p:nvSpPr>
        <p:spPr>
          <a:xfrm>
            <a:off x="138895" y="371052"/>
            <a:ext cx="1192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Attention Mechanisms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8" name="六边形 27">
            <a:extLst>
              <a:ext uri="{FF2B5EF4-FFF2-40B4-BE49-F238E27FC236}">
                <a16:creationId xmlns:a16="http://schemas.microsoft.com/office/drawing/2014/main" id="{13BCC8F4-C3FC-D553-58FF-DEF353A8AF83}"/>
              </a:ext>
            </a:extLst>
          </p:cNvPr>
          <p:cNvSpPr/>
          <p:nvPr/>
        </p:nvSpPr>
        <p:spPr>
          <a:xfrm>
            <a:off x="2407238" y="1729031"/>
            <a:ext cx="898652" cy="774700"/>
          </a:xfrm>
          <a:prstGeom prst="hexagon">
            <a:avLst/>
          </a:prstGeom>
          <a:solidFill>
            <a:srgbClr val="82A3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01" name="组合 400">
            <a:extLst>
              <a:ext uri="{FF2B5EF4-FFF2-40B4-BE49-F238E27FC236}">
                <a16:creationId xmlns:a16="http://schemas.microsoft.com/office/drawing/2014/main" id="{C1CF00AA-80E7-2C3E-4DE9-7C783B97B4FA}"/>
              </a:ext>
            </a:extLst>
          </p:cNvPr>
          <p:cNvGrpSpPr/>
          <p:nvPr/>
        </p:nvGrpSpPr>
        <p:grpSpPr>
          <a:xfrm>
            <a:off x="1388845" y="2759985"/>
            <a:ext cx="2933182" cy="857829"/>
            <a:chOff x="5568084" y="2845450"/>
            <a:chExt cx="1567655" cy="857829"/>
          </a:xfrm>
        </p:grpSpPr>
        <p:sp>
          <p:nvSpPr>
            <p:cNvPr id="30" name="文本框 88">
              <a:extLst>
                <a:ext uri="{FF2B5EF4-FFF2-40B4-BE49-F238E27FC236}">
                  <a16:creationId xmlns:a16="http://schemas.microsoft.com/office/drawing/2014/main" id="{928064E6-0F5A-BFA1-09DE-0B0895A477BF}"/>
                </a:ext>
              </a:extLst>
            </p:cNvPr>
            <p:cNvSpPr txBox="1"/>
            <p:nvPr/>
          </p:nvSpPr>
          <p:spPr>
            <a:xfrm>
              <a:off x="5568084" y="3325419"/>
              <a:ext cx="1567655" cy="377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Computes weighted sums of values using normalized dot products of queries and keys.</a:t>
              </a:r>
            </a:p>
          </p:txBody>
        </p:sp>
        <p:sp>
          <p:nvSpPr>
            <p:cNvPr id="31" name="TextBox 81">
              <a:extLst>
                <a:ext uri="{FF2B5EF4-FFF2-40B4-BE49-F238E27FC236}">
                  <a16:creationId xmlns:a16="http://schemas.microsoft.com/office/drawing/2014/main" id="{A56E120A-52A7-9B9D-6E97-47980F15CB5E}"/>
                </a:ext>
              </a:extLst>
            </p:cNvPr>
            <p:cNvSpPr txBox="1"/>
            <p:nvPr/>
          </p:nvSpPr>
          <p:spPr>
            <a:xfrm>
              <a:off x="5610715" y="2845450"/>
              <a:ext cx="15250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Scaled Dot-Product Attention</a:t>
              </a:r>
              <a:endPara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2" name="六边形 31">
            <a:extLst>
              <a:ext uri="{FF2B5EF4-FFF2-40B4-BE49-F238E27FC236}">
                <a16:creationId xmlns:a16="http://schemas.microsoft.com/office/drawing/2014/main" id="{5B6C0097-D298-7982-F1A6-33DAA9E41C4D}"/>
              </a:ext>
            </a:extLst>
          </p:cNvPr>
          <p:cNvSpPr/>
          <p:nvPr/>
        </p:nvSpPr>
        <p:spPr>
          <a:xfrm>
            <a:off x="5646674" y="1729031"/>
            <a:ext cx="898652" cy="774700"/>
          </a:xfrm>
          <a:prstGeom prst="hexagon">
            <a:avLst/>
          </a:prstGeom>
          <a:solidFill>
            <a:srgbClr val="7EC3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id="{B534006F-96F5-15EF-011B-77C1DE34F20D}"/>
              </a:ext>
            </a:extLst>
          </p:cNvPr>
          <p:cNvSpPr/>
          <p:nvPr/>
        </p:nvSpPr>
        <p:spPr>
          <a:xfrm>
            <a:off x="8815987" y="1729031"/>
            <a:ext cx="898652" cy="774700"/>
          </a:xfrm>
          <a:prstGeom prst="hexagon">
            <a:avLst/>
          </a:prstGeom>
          <a:solidFill>
            <a:srgbClr val="DFC3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0" name="文本框 88">
            <a:extLst>
              <a:ext uri="{FF2B5EF4-FFF2-40B4-BE49-F238E27FC236}">
                <a16:creationId xmlns:a16="http://schemas.microsoft.com/office/drawing/2014/main" id="{172C8A5D-DF09-9A37-7B51-CAC82974FF12}"/>
              </a:ext>
            </a:extLst>
          </p:cNvPr>
          <p:cNvSpPr txBox="1"/>
          <p:nvPr/>
        </p:nvSpPr>
        <p:spPr>
          <a:xfrm>
            <a:off x="771042" y="4741619"/>
            <a:ext cx="10612537" cy="41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r">
              <a:lnSpc>
                <a:spcPct val="150000"/>
              </a:lnSpc>
              <a:defRPr sz="140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just"/>
            <a:r>
              <a: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rPr>
              <a:t>The paper introduces Scaled Dot-Product Attention and Multi-Head Attention, enabling efficient modeling of relationships across sequence positions. These mechanisms replace recurrence and convolution while improving parallelization and performance.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F977EA0-D177-AB48-47A5-938AD9DF7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93467" y="1854771"/>
            <a:ext cx="523220" cy="52322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3E38A4F0-16BA-CF2B-8DBB-EA004CD8D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41813" y="1874907"/>
            <a:ext cx="523220" cy="52322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60C812E-BFEE-753E-8025-DBEEB7E5CC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03703" y="1874907"/>
            <a:ext cx="523220" cy="523220"/>
          </a:xfrm>
          <a:prstGeom prst="rect">
            <a:avLst/>
          </a:prstGeom>
        </p:spPr>
      </p:pic>
      <p:grpSp>
        <p:nvGrpSpPr>
          <p:cNvPr id="6" name="组合 400">
            <a:extLst>
              <a:ext uri="{FF2B5EF4-FFF2-40B4-BE49-F238E27FC236}">
                <a16:creationId xmlns:a16="http://schemas.microsoft.com/office/drawing/2014/main" id="{FF2BAAFF-758B-D259-95E5-B97EF0046CC3}"/>
              </a:ext>
            </a:extLst>
          </p:cNvPr>
          <p:cNvGrpSpPr/>
          <p:nvPr/>
        </p:nvGrpSpPr>
        <p:grpSpPr>
          <a:xfrm>
            <a:off x="4607542" y="2759985"/>
            <a:ext cx="3015179" cy="885336"/>
            <a:chOff x="5578031" y="2845450"/>
            <a:chExt cx="1567655" cy="885336"/>
          </a:xfrm>
        </p:grpSpPr>
        <p:sp>
          <p:nvSpPr>
            <p:cNvPr id="7" name="文本框 88">
              <a:extLst>
                <a:ext uri="{FF2B5EF4-FFF2-40B4-BE49-F238E27FC236}">
                  <a16:creationId xmlns:a16="http://schemas.microsoft.com/office/drawing/2014/main" id="{9B6FA471-2748-58B5-25B9-9ABFCDE4E729}"/>
                </a:ext>
              </a:extLst>
            </p:cNvPr>
            <p:cNvSpPr txBox="1"/>
            <p:nvPr/>
          </p:nvSpPr>
          <p:spPr>
            <a:xfrm>
              <a:off x="5578031" y="3352926"/>
              <a:ext cx="1567655" cy="377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Performs attention in parallel across multiple projected subspaces, then concatenates results.</a:t>
              </a:r>
            </a:p>
          </p:txBody>
        </p:sp>
        <p:sp>
          <p:nvSpPr>
            <p:cNvPr id="8" name="TextBox 81">
              <a:extLst>
                <a:ext uri="{FF2B5EF4-FFF2-40B4-BE49-F238E27FC236}">
                  <a16:creationId xmlns:a16="http://schemas.microsoft.com/office/drawing/2014/main" id="{4D9CCBED-1B8E-1A7E-901A-0BE7CFDEADF1}"/>
                </a:ext>
              </a:extLst>
            </p:cNvPr>
            <p:cNvSpPr txBox="1"/>
            <p:nvPr/>
          </p:nvSpPr>
          <p:spPr>
            <a:xfrm>
              <a:off x="5610715" y="2845450"/>
              <a:ext cx="15250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Multi-Head Attention</a:t>
              </a:r>
              <a:endPara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" name="组合 400">
            <a:extLst>
              <a:ext uri="{FF2B5EF4-FFF2-40B4-BE49-F238E27FC236}">
                <a16:creationId xmlns:a16="http://schemas.microsoft.com/office/drawing/2014/main" id="{37E579F7-96A6-4878-9C4B-3CE96AF10AA1}"/>
              </a:ext>
            </a:extLst>
          </p:cNvPr>
          <p:cNvGrpSpPr/>
          <p:nvPr/>
        </p:nvGrpSpPr>
        <p:grpSpPr>
          <a:xfrm>
            <a:off x="7787974" y="2759985"/>
            <a:ext cx="3015179" cy="857829"/>
            <a:chOff x="5568083" y="2845450"/>
            <a:chExt cx="1567655" cy="857829"/>
          </a:xfrm>
        </p:grpSpPr>
        <p:sp>
          <p:nvSpPr>
            <p:cNvPr id="10" name="文本框 88">
              <a:extLst>
                <a:ext uri="{FF2B5EF4-FFF2-40B4-BE49-F238E27FC236}">
                  <a16:creationId xmlns:a16="http://schemas.microsoft.com/office/drawing/2014/main" id="{B958EED8-312E-93CF-ED02-9B1FD899A94E}"/>
                </a:ext>
              </a:extLst>
            </p:cNvPr>
            <p:cNvSpPr txBox="1"/>
            <p:nvPr/>
          </p:nvSpPr>
          <p:spPr>
            <a:xfrm>
              <a:off x="5568083" y="3325419"/>
              <a:ext cx="1567655" cy="377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50000"/>
                </a:lnSpc>
                <a:defRPr sz="1400">
                  <a:solidFill>
                    <a:schemeClr val="bg1">
                      <a:lumMod val="8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/>
              <a:r>
                <a:rPr lang="en-US" altLang="zh-CN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Used for encoder self-attention, decoder masked self-attention, and encoder-decoder attention.</a:t>
              </a:r>
            </a:p>
          </p:txBody>
        </p:sp>
        <p:sp>
          <p:nvSpPr>
            <p:cNvPr id="11" name="TextBox 81">
              <a:extLst>
                <a:ext uri="{FF2B5EF4-FFF2-40B4-BE49-F238E27FC236}">
                  <a16:creationId xmlns:a16="http://schemas.microsoft.com/office/drawing/2014/main" id="{00BC2928-C895-2672-3F34-769DF13E8FD9}"/>
                </a:ext>
              </a:extLst>
            </p:cNvPr>
            <p:cNvSpPr txBox="1"/>
            <p:nvPr/>
          </p:nvSpPr>
          <p:spPr>
            <a:xfrm>
              <a:off x="5610715" y="2845450"/>
              <a:ext cx="15250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+mn-ea"/>
                  <a:sym typeface="+mn-lt"/>
                </a:rPr>
                <a:t>Applications</a:t>
              </a:r>
              <a:endPara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98657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自定义 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8BC5"/>
      </a:accent1>
      <a:accent2>
        <a:srgbClr val="63BFED"/>
      </a:accent2>
      <a:accent3>
        <a:srgbClr val="18537E"/>
      </a:accent3>
      <a:accent4>
        <a:srgbClr val="4A9FDC"/>
      </a:accent4>
      <a:accent5>
        <a:srgbClr val="FFC0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wqgvaa0">
      <a:majorFont>
        <a:latin typeface="Arial" panose="020F0302020204030204"/>
        <a:ea typeface="阿里巴巴普惠体 2.0 55 Regular"/>
        <a:cs typeface=""/>
      </a:majorFont>
      <a:minorFont>
        <a:latin typeface="Arial" panose="020F0502020204030204"/>
        <a:ea typeface="阿里巴巴普惠体 2.0 55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359</Words>
  <Application>Microsoft Macintosh PowerPoint</Application>
  <PresentationFormat>Widescreen</PresentationFormat>
  <Paragraphs>291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等线</vt:lpstr>
      <vt:lpstr>Microsoft YaHei UI</vt:lpstr>
      <vt:lpstr>Arial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keywords/>
  <dc:description/>
  <cp:lastModifiedBy>T184391</cp:lastModifiedBy>
  <cp:revision>219</cp:revision>
  <dcterms:created xsi:type="dcterms:W3CDTF">2018-03-28T11:53:42Z</dcterms:created>
  <dcterms:modified xsi:type="dcterms:W3CDTF">2026-01-22T03:24:18Z</dcterms:modified>
</cp:coreProperties>
</file>